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3">
  <p:sldMasterIdLst>
    <p:sldMasterId id="2147483831" r:id="rId1"/>
  </p:sldMasterIdLst>
  <p:notesMasterIdLst>
    <p:notesMasterId r:id="rId31"/>
  </p:notesMasterIdLst>
  <p:handoutMasterIdLst>
    <p:handoutMasterId r:id="rId32"/>
  </p:handoutMasterIdLst>
  <p:sldIdLst>
    <p:sldId id="439" r:id="rId2"/>
    <p:sldId id="440" r:id="rId3"/>
    <p:sldId id="541" r:id="rId4"/>
    <p:sldId id="542" r:id="rId5"/>
    <p:sldId id="629" r:id="rId6"/>
    <p:sldId id="624" r:id="rId7"/>
    <p:sldId id="638" r:id="rId8"/>
    <p:sldId id="628" r:id="rId9"/>
    <p:sldId id="625" r:id="rId10"/>
    <p:sldId id="630" r:id="rId11"/>
    <p:sldId id="626" r:id="rId12"/>
    <p:sldId id="627" r:id="rId13"/>
    <p:sldId id="529" r:id="rId14"/>
    <p:sldId id="632" r:id="rId15"/>
    <p:sldId id="634" r:id="rId16"/>
    <p:sldId id="633" r:id="rId17"/>
    <p:sldId id="635" r:id="rId18"/>
    <p:sldId id="636" r:id="rId19"/>
    <p:sldId id="639" r:id="rId20"/>
    <p:sldId id="640" r:id="rId21"/>
    <p:sldId id="643" r:id="rId22"/>
    <p:sldId id="644" r:id="rId23"/>
    <p:sldId id="645" r:id="rId24"/>
    <p:sldId id="646" r:id="rId25"/>
    <p:sldId id="649" r:id="rId26"/>
    <p:sldId id="647" r:id="rId27"/>
    <p:sldId id="631" r:id="rId28"/>
    <p:sldId id="637" r:id="rId29"/>
    <p:sldId id="476" r:id="rId3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32" autoAdjust="0"/>
    <p:restoredTop sz="86326" autoAdjust="0"/>
  </p:normalViewPr>
  <p:slideViewPr>
    <p:cSldViewPr>
      <p:cViewPr>
        <p:scale>
          <a:sx n="123" d="100"/>
          <a:sy n="123" d="100"/>
        </p:scale>
        <p:origin x="1496" y="-424"/>
      </p:cViewPr>
      <p:guideLst>
        <p:guide orient="horz" pos="2160"/>
        <p:guide pos="2880"/>
      </p:guideLst>
    </p:cSldViewPr>
  </p:slideViewPr>
  <p:outlineViewPr>
    <p:cViewPr>
      <p:scale>
        <a:sx n="33" d="100"/>
        <a:sy n="33" d="100"/>
      </p:scale>
      <p:origin x="0" y="2886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handoutMaster" Target="handoutMasters/handout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71A1E54-5B88-4DCC-8136-E426A019C818}" type="datetimeFigureOut">
              <a:rPr lang="en-US" smtClean="0"/>
              <a:pPr/>
              <a:t>10/15/21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003DD3B-01CD-45B6-8030-679E494C5967}" type="slidenum">
              <a:rPr lang="en-US" smtClean="0"/>
              <a:pPr/>
              <a:t>‹#›</a:t>
            </a:fld>
            <a:endParaRPr lang="en-US" dirty="0"/>
          </a:p>
        </p:txBody>
      </p:sp>
    </p:spTree>
    <p:extLst>
      <p:ext uri="{BB962C8B-B14F-4D97-AF65-F5344CB8AC3E}">
        <p14:creationId xmlns:p14="http://schemas.microsoft.com/office/powerpoint/2010/main" val="983069456"/>
      </p:ext>
    </p:extLst>
  </p:cSld>
  <p:clrMap bg1="lt1" tx1="dk1" bg2="lt2" tx2="dk2" accent1="accent1" accent2="accent2" accent3="accent3" accent4="accent4" accent5="accent5" accent6="accent6" hlink="hlink" folHlink="folHlink"/>
  <p:hf hdr="0" ftr="0" dt="0"/>
</p:handoutMaster>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gif>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charset="0"/>
              </a:defRPr>
            </a:lvl1pPr>
          </a:lstStyle>
          <a:p>
            <a:pPr>
              <a:defRPr/>
            </a:pPr>
            <a:fld id="{FE854831-01EB-409C-BAD6-09AACD654632}" type="datetimeFigureOut">
              <a:rPr lang="en-US"/>
              <a:pPr>
                <a:defRPr/>
              </a:pPr>
              <a:t>10/15/21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charset="0"/>
              </a:defRPr>
            </a:lvl1pPr>
          </a:lstStyle>
          <a:p>
            <a:pPr>
              <a:defRPr/>
            </a:pPr>
            <a:fld id="{2D8747BF-E32F-4C5D-BB9D-96B7E3B67EAC}" type="slidenum">
              <a:rPr lang="en-US"/>
              <a:pPr>
                <a:defRPr/>
              </a:pPr>
              <a:t>‹#›</a:t>
            </a:fld>
            <a:endParaRPr lang="en-US" dirty="0"/>
          </a:p>
        </p:txBody>
      </p:sp>
    </p:spTree>
    <p:extLst>
      <p:ext uri="{BB962C8B-B14F-4D97-AF65-F5344CB8AC3E}">
        <p14:creationId xmlns:p14="http://schemas.microsoft.com/office/powerpoint/2010/main" val="2919189372"/>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1</a:t>
            </a:fld>
            <a:endParaRPr lang="en-US" dirty="0"/>
          </a:p>
        </p:txBody>
      </p:sp>
    </p:spTree>
    <p:extLst>
      <p:ext uri="{BB962C8B-B14F-4D97-AF65-F5344CB8AC3E}">
        <p14:creationId xmlns:p14="http://schemas.microsoft.com/office/powerpoint/2010/main" val="4887552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10</a:t>
            </a:fld>
            <a:endParaRPr lang="en-US" dirty="0"/>
          </a:p>
        </p:txBody>
      </p:sp>
    </p:spTree>
    <p:extLst>
      <p:ext uri="{BB962C8B-B14F-4D97-AF65-F5344CB8AC3E}">
        <p14:creationId xmlns:p14="http://schemas.microsoft.com/office/powerpoint/2010/main" val="15824824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11</a:t>
            </a:fld>
            <a:endParaRPr lang="en-US" dirty="0"/>
          </a:p>
        </p:txBody>
      </p:sp>
    </p:spTree>
    <p:extLst>
      <p:ext uri="{BB962C8B-B14F-4D97-AF65-F5344CB8AC3E}">
        <p14:creationId xmlns:p14="http://schemas.microsoft.com/office/powerpoint/2010/main" val="1527622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12</a:t>
            </a:fld>
            <a:endParaRPr lang="en-US" dirty="0"/>
          </a:p>
        </p:txBody>
      </p:sp>
    </p:spTree>
    <p:extLst>
      <p:ext uri="{BB962C8B-B14F-4D97-AF65-F5344CB8AC3E}">
        <p14:creationId xmlns:p14="http://schemas.microsoft.com/office/powerpoint/2010/main" val="3566842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13</a:t>
            </a:fld>
            <a:endParaRPr lang="en-US" dirty="0"/>
          </a:p>
        </p:txBody>
      </p:sp>
    </p:spTree>
    <p:extLst>
      <p:ext uri="{BB962C8B-B14F-4D97-AF65-F5344CB8AC3E}">
        <p14:creationId xmlns:p14="http://schemas.microsoft.com/office/powerpoint/2010/main" val="13152091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14</a:t>
            </a:fld>
            <a:endParaRPr lang="en-US" dirty="0"/>
          </a:p>
        </p:txBody>
      </p:sp>
    </p:spTree>
    <p:extLst>
      <p:ext uri="{BB962C8B-B14F-4D97-AF65-F5344CB8AC3E}">
        <p14:creationId xmlns:p14="http://schemas.microsoft.com/office/powerpoint/2010/main" val="17147106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15</a:t>
            </a:fld>
            <a:endParaRPr lang="en-US" dirty="0"/>
          </a:p>
        </p:txBody>
      </p:sp>
    </p:spTree>
    <p:extLst>
      <p:ext uri="{BB962C8B-B14F-4D97-AF65-F5344CB8AC3E}">
        <p14:creationId xmlns:p14="http://schemas.microsoft.com/office/powerpoint/2010/main" val="13206344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16</a:t>
            </a:fld>
            <a:endParaRPr lang="en-US" dirty="0"/>
          </a:p>
        </p:txBody>
      </p:sp>
    </p:spTree>
    <p:extLst>
      <p:ext uri="{BB962C8B-B14F-4D97-AF65-F5344CB8AC3E}">
        <p14:creationId xmlns:p14="http://schemas.microsoft.com/office/powerpoint/2010/main" val="5762795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17</a:t>
            </a:fld>
            <a:endParaRPr lang="en-US" dirty="0"/>
          </a:p>
        </p:txBody>
      </p:sp>
    </p:spTree>
    <p:extLst>
      <p:ext uri="{BB962C8B-B14F-4D97-AF65-F5344CB8AC3E}">
        <p14:creationId xmlns:p14="http://schemas.microsoft.com/office/powerpoint/2010/main" val="1590377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18</a:t>
            </a:fld>
            <a:endParaRPr lang="en-US" dirty="0"/>
          </a:p>
        </p:txBody>
      </p:sp>
    </p:spTree>
    <p:extLst>
      <p:ext uri="{BB962C8B-B14F-4D97-AF65-F5344CB8AC3E}">
        <p14:creationId xmlns:p14="http://schemas.microsoft.com/office/powerpoint/2010/main" val="1423524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19</a:t>
            </a:fld>
            <a:endParaRPr lang="en-US" dirty="0"/>
          </a:p>
        </p:txBody>
      </p:sp>
    </p:spTree>
    <p:extLst>
      <p:ext uri="{BB962C8B-B14F-4D97-AF65-F5344CB8AC3E}">
        <p14:creationId xmlns:p14="http://schemas.microsoft.com/office/powerpoint/2010/main" val="933110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2</a:t>
            </a:fld>
            <a:endParaRPr lang="en-US" dirty="0"/>
          </a:p>
        </p:txBody>
      </p:sp>
    </p:spTree>
    <p:extLst>
      <p:ext uri="{BB962C8B-B14F-4D97-AF65-F5344CB8AC3E}">
        <p14:creationId xmlns:p14="http://schemas.microsoft.com/office/powerpoint/2010/main" val="10361407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27</a:t>
            </a:fld>
            <a:endParaRPr lang="en-US" dirty="0"/>
          </a:p>
        </p:txBody>
      </p:sp>
    </p:spTree>
    <p:extLst>
      <p:ext uri="{BB962C8B-B14F-4D97-AF65-F5344CB8AC3E}">
        <p14:creationId xmlns:p14="http://schemas.microsoft.com/office/powerpoint/2010/main" val="6914515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 Like two persons walking past each other, or a car that drives under a bridge. The problem in this case is what you do when an object disappears and reappears again.</a:t>
            </a:r>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28</a:t>
            </a:fld>
            <a:endParaRPr lang="en-US" dirty="0"/>
          </a:p>
        </p:txBody>
      </p:sp>
    </p:spTree>
    <p:extLst>
      <p:ext uri="{BB962C8B-B14F-4D97-AF65-F5344CB8AC3E}">
        <p14:creationId xmlns:p14="http://schemas.microsoft.com/office/powerpoint/2010/main" val="6890345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29</a:t>
            </a:fld>
            <a:endParaRPr lang="en-US" dirty="0"/>
          </a:p>
        </p:txBody>
      </p:sp>
    </p:spTree>
    <p:extLst>
      <p:ext uri="{BB962C8B-B14F-4D97-AF65-F5344CB8AC3E}">
        <p14:creationId xmlns:p14="http://schemas.microsoft.com/office/powerpoint/2010/main" val="15798313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3</a:t>
            </a:fld>
            <a:endParaRPr lang="en-US" dirty="0"/>
          </a:p>
        </p:txBody>
      </p:sp>
    </p:spTree>
    <p:extLst>
      <p:ext uri="{BB962C8B-B14F-4D97-AF65-F5344CB8AC3E}">
        <p14:creationId xmlns:p14="http://schemas.microsoft.com/office/powerpoint/2010/main" val="2897007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4</a:t>
            </a:fld>
            <a:endParaRPr lang="en-US" dirty="0"/>
          </a:p>
        </p:txBody>
      </p:sp>
    </p:spTree>
    <p:extLst>
      <p:ext uri="{BB962C8B-B14F-4D97-AF65-F5344CB8AC3E}">
        <p14:creationId xmlns:p14="http://schemas.microsoft.com/office/powerpoint/2010/main" val="1129566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5</a:t>
            </a:fld>
            <a:endParaRPr lang="en-US" dirty="0"/>
          </a:p>
        </p:txBody>
      </p:sp>
    </p:spTree>
    <p:extLst>
      <p:ext uri="{BB962C8B-B14F-4D97-AF65-F5344CB8AC3E}">
        <p14:creationId xmlns:p14="http://schemas.microsoft.com/office/powerpoint/2010/main" val="2083149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6</a:t>
            </a:fld>
            <a:endParaRPr lang="en-US" dirty="0"/>
          </a:p>
        </p:txBody>
      </p:sp>
    </p:spTree>
    <p:extLst>
      <p:ext uri="{BB962C8B-B14F-4D97-AF65-F5344CB8AC3E}">
        <p14:creationId xmlns:p14="http://schemas.microsoft.com/office/powerpoint/2010/main" val="1750003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7</a:t>
            </a:fld>
            <a:endParaRPr lang="en-US" dirty="0"/>
          </a:p>
        </p:txBody>
      </p:sp>
    </p:spTree>
    <p:extLst>
      <p:ext uri="{BB962C8B-B14F-4D97-AF65-F5344CB8AC3E}">
        <p14:creationId xmlns:p14="http://schemas.microsoft.com/office/powerpoint/2010/main" val="7035502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8</a:t>
            </a:fld>
            <a:endParaRPr lang="en-US" dirty="0"/>
          </a:p>
        </p:txBody>
      </p:sp>
    </p:spTree>
    <p:extLst>
      <p:ext uri="{BB962C8B-B14F-4D97-AF65-F5344CB8AC3E}">
        <p14:creationId xmlns:p14="http://schemas.microsoft.com/office/powerpoint/2010/main" val="9427247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D8747BF-E32F-4C5D-BB9D-96B7E3B67EAC}" type="slidenum">
              <a:rPr lang="en-US" smtClean="0"/>
              <a:pPr>
                <a:defRPr/>
              </a:pPr>
              <a:t>9</a:t>
            </a:fld>
            <a:endParaRPr lang="en-US" dirty="0"/>
          </a:p>
        </p:txBody>
      </p:sp>
    </p:spTree>
    <p:extLst>
      <p:ext uri="{BB962C8B-B14F-4D97-AF65-F5344CB8AC3E}">
        <p14:creationId xmlns:p14="http://schemas.microsoft.com/office/powerpoint/2010/main" val="1038626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 y="2130425"/>
            <a:ext cx="8458200" cy="1470025"/>
          </a:xfrm>
        </p:spPr>
        <p:txBody>
          <a:bodyPr/>
          <a:lstStyle>
            <a:lvl1pPr>
              <a:defRPr>
                <a:solidFill>
                  <a:srgbClr val="002060"/>
                </a:solidFill>
                <a:latin typeface="Arial" pitchFamily="34" charset="0"/>
                <a:cs typeface="Arial" pitchFamily="34" charset="0"/>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rgbClr val="002060"/>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6629400"/>
            <a:ext cx="1524000" cy="228600"/>
          </a:xfrm>
        </p:spPr>
        <p:txBody>
          <a:bodyPr/>
          <a:lstStyle>
            <a:lvl1pPr>
              <a:defRPr>
                <a:solidFill>
                  <a:srgbClr val="002060"/>
                </a:solidFill>
                <a:latin typeface="Arial" pitchFamily="34" charset="0"/>
                <a:cs typeface="Arial" pitchFamily="34" charset="0"/>
              </a:defRPr>
            </a:lvl1pPr>
          </a:lstStyle>
          <a:p>
            <a:pPr>
              <a:defRPr/>
            </a:pPr>
            <a:fld id="{D6720835-9D7B-3244-8070-1D4E9FFEB869}" type="datetime1">
              <a:rPr lang="en-US" smtClean="0"/>
              <a:t>10/15/21</a:t>
            </a:fld>
            <a:endParaRPr lang="en-US" dirty="0"/>
          </a:p>
        </p:txBody>
      </p:sp>
      <p:sp>
        <p:nvSpPr>
          <p:cNvPr id="5" name="Footer Placeholder 4"/>
          <p:cNvSpPr>
            <a:spLocks noGrp="1"/>
          </p:cNvSpPr>
          <p:nvPr>
            <p:ph type="ftr" sz="quarter" idx="11"/>
          </p:nvPr>
        </p:nvSpPr>
        <p:spPr>
          <a:xfrm>
            <a:off x="2514600" y="6629400"/>
            <a:ext cx="4267200" cy="228600"/>
          </a:xfrm>
        </p:spPr>
        <p:txBody>
          <a:bodyPr/>
          <a:lstStyle>
            <a:lvl1pPr>
              <a:defRPr>
                <a:solidFill>
                  <a:srgbClr val="002060"/>
                </a:solidFill>
                <a:latin typeface="Arial" pitchFamily="34" charset="0"/>
                <a:cs typeface="Arial" pitchFamily="34" charset="0"/>
              </a:defRPr>
            </a:lvl1pPr>
          </a:lstStyle>
          <a:p>
            <a:pPr>
              <a:defRPr/>
            </a:pPr>
            <a:r>
              <a:rPr lang="en-US" dirty="0"/>
              <a:t>Session 02 - Learning the Java Language </a:t>
            </a:r>
          </a:p>
        </p:txBody>
      </p:sp>
      <p:sp>
        <p:nvSpPr>
          <p:cNvPr id="6" name="Slide Number Placeholder 5"/>
          <p:cNvSpPr>
            <a:spLocks noGrp="1"/>
          </p:cNvSpPr>
          <p:nvPr>
            <p:ph type="sldNum" sz="quarter" idx="12"/>
          </p:nvPr>
        </p:nvSpPr>
        <p:spPr>
          <a:xfrm>
            <a:off x="7620000" y="6629400"/>
            <a:ext cx="1066800" cy="228600"/>
          </a:xfrm>
        </p:spPr>
        <p:txBody>
          <a:bodyPr/>
          <a:lstStyle>
            <a:lvl1pPr>
              <a:defRPr>
                <a:solidFill>
                  <a:srgbClr val="002060"/>
                </a:solidFill>
                <a:latin typeface="Arial" pitchFamily="34" charset="0"/>
                <a:cs typeface="Arial" pitchFamily="34" charset="0"/>
              </a:defRPr>
            </a:lvl1pPr>
          </a:lstStyle>
          <a:p>
            <a:pPr>
              <a:defRPr/>
            </a:pPr>
            <a:fld id="{073B7A44-4BEB-4535-A06C-A1CE01569806}" type="slidenum">
              <a:rPr lang="en-US" smtClean="0"/>
              <a:pPr>
                <a:defRPr/>
              </a:pPr>
              <a:t>‹#›</a:t>
            </a:fld>
            <a:r>
              <a:rPr lang="en-US" dirty="0"/>
              <a:t>/11</a:t>
            </a:r>
          </a:p>
        </p:txBody>
      </p:sp>
    </p:spTree>
    <p:extLst>
      <p:ext uri="{BB962C8B-B14F-4D97-AF65-F5344CB8AC3E}">
        <p14:creationId xmlns:p14="http://schemas.microsoft.com/office/powerpoint/2010/main" val="3345707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C3334138-9D70-AC43-9CD9-0F0BE60BAEE5}" type="datetime1">
              <a:rPr lang="en-US" smtClean="0"/>
              <a:t>10/15/21</a:t>
            </a:fld>
            <a:endParaRPr lang="en-US" dirty="0"/>
          </a:p>
        </p:txBody>
      </p:sp>
      <p:sp>
        <p:nvSpPr>
          <p:cNvPr id="5" name="Footer Placeholder 4"/>
          <p:cNvSpPr>
            <a:spLocks noGrp="1"/>
          </p:cNvSpPr>
          <p:nvPr>
            <p:ph type="ftr" sz="quarter" idx="11"/>
          </p:nvPr>
        </p:nvSpPr>
        <p:spPr/>
        <p:txBody>
          <a:bodyPr/>
          <a:lstStyle>
            <a:lvl1pPr>
              <a:defRPr/>
            </a:lvl1pPr>
          </a:lstStyle>
          <a:p>
            <a:pPr>
              <a:defRPr/>
            </a:pPr>
            <a:r>
              <a:rPr lang="en-US" dirty="0"/>
              <a:t>Session 02 - Learning the Java Language </a:t>
            </a:r>
          </a:p>
        </p:txBody>
      </p:sp>
      <p:sp>
        <p:nvSpPr>
          <p:cNvPr id="6" name="Slide Number Placeholder 5"/>
          <p:cNvSpPr>
            <a:spLocks noGrp="1"/>
          </p:cNvSpPr>
          <p:nvPr>
            <p:ph type="sldNum" sz="quarter" idx="12"/>
          </p:nvPr>
        </p:nvSpPr>
        <p:spPr/>
        <p:txBody>
          <a:bodyPr/>
          <a:lstStyle>
            <a:lvl1pPr>
              <a:defRPr/>
            </a:lvl1pPr>
          </a:lstStyle>
          <a:p>
            <a:pPr>
              <a:defRPr/>
            </a:pPr>
            <a:fld id="{C254EB92-0B2B-4075-BCA3-94B886265CAF}" type="slidenum">
              <a:rPr lang="en-US"/>
              <a:pPr>
                <a:defRPr/>
              </a:pPr>
              <a:t>‹#›</a:t>
            </a:fld>
            <a:r>
              <a:rPr lang="en-US" dirty="0"/>
              <a:t>/11</a:t>
            </a:r>
          </a:p>
        </p:txBody>
      </p:sp>
    </p:spTree>
    <p:extLst>
      <p:ext uri="{BB962C8B-B14F-4D97-AF65-F5344CB8AC3E}">
        <p14:creationId xmlns:p14="http://schemas.microsoft.com/office/powerpoint/2010/main" val="894602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31156DA0-8FC1-B546-87DA-193B783E59D4}" type="datetime1">
              <a:rPr lang="en-US" smtClean="0"/>
              <a:t>10/15/21</a:t>
            </a:fld>
            <a:endParaRPr lang="en-US" dirty="0"/>
          </a:p>
        </p:txBody>
      </p:sp>
      <p:sp>
        <p:nvSpPr>
          <p:cNvPr id="5" name="Footer Placeholder 4"/>
          <p:cNvSpPr>
            <a:spLocks noGrp="1"/>
          </p:cNvSpPr>
          <p:nvPr>
            <p:ph type="ftr" sz="quarter" idx="11"/>
          </p:nvPr>
        </p:nvSpPr>
        <p:spPr/>
        <p:txBody>
          <a:bodyPr/>
          <a:lstStyle>
            <a:lvl1pPr>
              <a:defRPr/>
            </a:lvl1pPr>
          </a:lstStyle>
          <a:p>
            <a:pPr>
              <a:defRPr/>
            </a:pPr>
            <a:r>
              <a:rPr lang="en-US" dirty="0"/>
              <a:t>Session 02 - Learning the Java Language </a:t>
            </a:r>
          </a:p>
        </p:txBody>
      </p:sp>
      <p:sp>
        <p:nvSpPr>
          <p:cNvPr id="6" name="Slide Number Placeholder 5"/>
          <p:cNvSpPr>
            <a:spLocks noGrp="1"/>
          </p:cNvSpPr>
          <p:nvPr>
            <p:ph type="sldNum" sz="quarter" idx="12"/>
          </p:nvPr>
        </p:nvSpPr>
        <p:spPr/>
        <p:txBody>
          <a:bodyPr/>
          <a:lstStyle>
            <a:lvl1pPr>
              <a:defRPr/>
            </a:lvl1pPr>
          </a:lstStyle>
          <a:p>
            <a:pPr>
              <a:defRPr/>
            </a:pPr>
            <a:fld id="{EB67E24A-A1FD-41D3-A0A4-2F7DDDF04A0B}" type="slidenum">
              <a:rPr lang="en-US"/>
              <a:pPr>
                <a:defRPr/>
              </a:pPr>
              <a:t>‹#›</a:t>
            </a:fld>
            <a:r>
              <a:rPr lang="en-US" dirty="0"/>
              <a:t>/11</a:t>
            </a:r>
          </a:p>
        </p:txBody>
      </p:sp>
    </p:spTree>
    <p:extLst>
      <p:ext uri="{BB962C8B-B14F-4D97-AF65-F5344CB8AC3E}">
        <p14:creationId xmlns:p14="http://schemas.microsoft.com/office/powerpoint/2010/main" val="2482979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atin typeface="Arial" pitchFamily="34" charset="0"/>
                <a:cs typeface="Arial"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buClr>
                <a:schemeClr val="tx2">
                  <a:lumMod val="60000"/>
                  <a:lumOff val="40000"/>
                </a:schemeClr>
              </a:buClr>
              <a:buSzPct val="80000"/>
              <a:buFont typeface="Wingdings" pitchFamily="2" charset="2"/>
              <a:buChar char="l"/>
              <a:defRPr>
                <a:latin typeface="Arial" pitchFamily="34" charset="0"/>
                <a:cs typeface="Arial" pitchFamily="34" charset="0"/>
              </a:defRPr>
            </a:lvl1pPr>
            <a:lvl2pPr>
              <a:defRPr>
                <a:latin typeface="Arial" pitchFamily="34" charset="0"/>
              </a:defRPr>
            </a:lvl2pPr>
            <a:lvl3pPr>
              <a:defRPr>
                <a:latin typeface="Arial" pitchFamily="34" charset="0"/>
              </a:defRPr>
            </a:lvl3pPr>
            <a:lvl4pPr>
              <a:defRPr>
                <a:latin typeface="Arial" pitchFamily="34" charset="0"/>
              </a:defRPr>
            </a:lvl4pPr>
            <a:lvl5pPr>
              <a:defRPr>
                <a:latin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pPr>
              <a:defRPr/>
            </a:pPr>
            <a:fld id="{F7AB64D7-97D4-3C41-AFE7-591BBB7665C5}" type="datetime1">
              <a:rPr lang="en-US" smtClean="0"/>
              <a:t>10/15/21</a:t>
            </a:fld>
            <a:endParaRPr lang="en-US" dirty="0"/>
          </a:p>
        </p:txBody>
      </p:sp>
      <p:sp>
        <p:nvSpPr>
          <p:cNvPr id="5" name="Footer Placeholder 4"/>
          <p:cNvSpPr>
            <a:spLocks noGrp="1"/>
          </p:cNvSpPr>
          <p:nvPr>
            <p:ph type="ftr" sz="quarter" idx="11"/>
          </p:nvPr>
        </p:nvSpPr>
        <p:spPr>
          <a:xfrm>
            <a:off x="2667000" y="6356350"/>
            <a:ext cx="3886200" cy="365125"/>
          </a:xfrm>
        </p:spPr>
        <p:txBody>
          <a:bodyPr/>
          <a:lstStyle>
            <a:lvl1pPr>
              <a:defRPr>
                <a:latin typeface="Arial" pitchFamily="34" charset="0"/>
                <a:cs typeface="Arial" pitchFamily="34" charset="0"/>
              </a:defRPr>
            </a:lvl1pPr>
          </a:lstStyle>
          <a:p>
            <a:pPr>
              <a:defRPr/>
            </a:pPr>
            <a:r>
              <a:rPr lang="en-US" dirty="0"/>
              <a:t>Session 02 - Learning the Java Language </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pPr>
              <a:defRPr/>
            </a:pPr>
            <a:fld id="{017F965C-3CEB-45B2-B97C-76AD457A2442}" type="slidenum">
              <a:rPr lang="en-US" smtClean="0"/>
              <a:pPr>
                <a:defRPr/>
              </a:pPr>
              <a:t>‹#›</a:t>
            </a:fld>
            <a:r>
              <a:rPr lang="en-US" dirty="0"/>
              <a:t>/11</a:t>
            </a:r>
          </a:p>
        </p:txBody>
      </p:sp>
    </p:spTree>
    <p:extLst>
      <p:ext uri="{BB962C8B-B14F-4D97-AF65-F5344CB8AC3E}">
        <p14:creationId xmlns:p14="http://schemas.microsoft.com/office/powerpoint/2010/main" val="3860978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596CFF6C-C8C1-334A-B717-3DFE8546B322}" type="datetime1">
              <a:rPr lang="en-US" smtClean="0"/>
              <a:t>10/15/21</a:t>
            </a:fld>
            <a:endParaRPr lang="en-US" dirty="0"/>
          </a:p>
        </p:txBody>
      </p:sp>
      <p:sp>
        <p:nvSpPr>
          <p:cNvPr id="5" name="Footer Placeholder 4"/>
          <p:cNvSpPr>
            <a:spLocks noGrp="1"/>
          </p:cNvSpPr>
          <p:nvPr>
            <p:ph type="ftr" sz="quarter" idx="11"/>
          </p:nvPr>
        </p:nvSpPr>
        <p:spPr/>
        <p:txBody>
          <a:bodyPr/>
          <a:lstStyle>
            <a:lvl1pPr>
              <a:defRPr/>
            </a:lvl1pPr>
          </a:lstStyle>
          <a:p>
            <a:pPr>
              <a:defRPr/>
            </a:pPr>
            <a:r>
              <a:rPr lang="en-US" dirty="0"/>
              <a:t>Session 02 - Learning the Java Language </a:t>
            </a:r>
          </a:p>
        </p:txBody>
      </p:sp>
      <p:sp>
        <p:nvSpPr>
          <p:cNvPr id="6" name="Slide Number Placeholder 5"/>
          <p:cNvSpPr>
            <a:spLocks noGrp="1"/>
          </p:cNvSpPr>
          <p:nvPr>
            <p:ph type="sldNum" sz="quarter" idx="12"/>
          </p:nvPr>
        </p:nvSpPr>
        <p:spPr/>
        <p:txBody>
          <a:bodyPr/>
          <a:lstStyle>
            <a:lvl1pPr>
              <a:defRPr/>
            </a:lvl1pPr>
          </a:lstStyle>
          <a:p>
            <a:pPr>
              <a:defRPr/>
            </a:pPr>
            <a:fld id="{7F37CAB4-F23C-43F4-B686-8E1D365D3A45}" type="slidenum">
              <a:rPr lang="en-US"/>
              <a:pPr>
                <a:defRPr/>
              </a:pPr>
              <a:t>‹#›</a:t>
            </a:fld>
            <a:r>
              <a:rPr lang="en-US" dirty="0"/>
              <a:t>/11</a:t>
            </a:r>
          </a:p>
        </p:txBody>
      </p:sp>
    </p:spTree>
    <p:extLst>
      <p:ext uri="{BB962C8B-B14F-4D97-AF65-F5344CB8AC3E}">
        <p14:creationId xmlns:p14="http://schemas.microsoft.com/office/powerpoint/2010/main" val="223679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A07D5BDF-3E23-BE40-B7AE-38F0A927CC51}" type="datetime1">
              <a:rPr lang="en-US" smtClean="0"/>
              <a:t>10/15/21</a:t>
            </a:fld>
            <a:endParaRPr lang="en-US" dirty="0"/>
          </a:p>
        </p:txBody>
      </p:sp>
      <p:sp>
        <p:nvSpPr>
          <p:cNvPr id="6" name="Footer Placeholder 4"/>
          <p:cNvSpPr>
            <a:spLocks noGrp="1"/>
          </p:cNvSpPr>
          <p:nvPr>
            <p:ph type="ftr" sz="quarter" idx="11"/>
          </p:nvPr>
        </p:nvSpPr>
        <p:spPr/>
        <p:txBody>
          <a:bodyPr/>
          <a:lstStyle>
            <a:lvl1pPr>
              <a:defRPr/>
            </a:lvl1pPr>
          </a:lstStyle>
          <a:p>
            <a:pPr>
              <a:defRPr/>
            </a:pPr>
            <a:r>
              <a:rPr lang="en-US" dirty="0"/>
              <a:t>Session 02 - Learning the Java Language </a:t>
            </a:r>
          </a:p>
        </p:txBody>
      </p:sp>
      <p:sp>
        <p:nvSpPr>
          <p:cNvPr id="7" name="Slide Number Placeholder 5"/>
          <p:cNvSpPr>
            <a:spLocks noGrp="1"/>
          </p:cNvSpPr>
          <p:nvPr>
            <p:ph type="sldNum" sz="quarter" idx="12"/>
          </p:nvPr>
        </p:nvSpPr>
        <p:spPr/>
        <p:txBody>
          <a:bodyPr/>
          <a:lstStyle>
            <a:lvl1pPr>
              <a:defRPr/>
            </a:lvl1pPr>
          </a:lstStyle>
          <a:p>
            <a:pPr>
              <a:defRPr/>
            </a:pPr>
            <a:fld id="{A6F97DB9-6F1F-4587-B4D8-7611A9895928}" type="slidenum">
              <a:rPr lang="en-US"/>
              <a:pPr>
                <a:defRPr/>
              </a:pPr>
              <a:t>‹#›</a:t>
            </a:fld>
            <a:r>
              <a:rPr lang="en-US" dirty="0"/>
              <a:t>/11</a:t>
            </a:r>
          </a:p>
        </p:txBody>
      </p:sp>
    </p:spTree>
    <p:extLst>
      <p:ext uri="{BB962C8B-B14F-4D97-AF65-F5344CB8AC3E}">
        <p14:creationId xmlns:p14="http://schemas.microsoft.com/office/powerpoint/2010/main" val="3318395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1E2A14BF-1658-AE4F-8698-2558D9D0BBE1}" type="datetime1">
              <a:rPr lang="en-US" smtClean="0"/>
              <a:t>10/15/21</a:t>
            </a:fld>
            <a:endParaRPr lang="en-US" dirty="0"/>
          </a:p>
        </p:txBody>
      </p:sp>
      <p:sp>
        <p:nvSpPr>
          <p:cNvPr id="8" name="Footer Placeholder 4"/>
          <p:cNvSpPr>
            <a:spLocks noGrp="1"/>
          </p:cNvSpPr>
          <p:nvPr>
            <p:ph type="ftr" sz="quarter" idx="11"/>
          </p:nvPr>
        </p:nvSpPr>
        <p:spPr/>
        <p:txBody>
          <a:bodyPr/>
          <a:lstStyle>
            <a:lvl1pPr>
              <a:defRPr/>
            </a:lvl1pPr>
          </a:lstStyle>
          <a:p>
            <a:pPr>
              <a:defRPr/>
            </a:pPr>
            <a:r>
              <a:rPr lang="en-US" dirty="0"/>
              <a:t>Session 02 - Learning the Java Language </a:t>
            </a:r>
          </a:p>
        </p:txBody>
      </p:sp>
      <p:sp>
        <p:nvSpPr>
          <p:cNvPr id="9" name="Slide Number Placeholder 5"/>
          <p:cNvSpPr>
            <a:spLocks noGrp="1"/>
          </p:cNvSpPr>
          <p:nvPr>
            <p:ph type="sldNum" sz="quarter" idx="12"/>
          </p:nvPr>
        </p:nvSpPr>
        <p:spPr/>
        <p:txBody>
          <a:bodyPr/>
          <a:lstStyle>
            <a:lvl1pPr>
              <a:defRPr/>
            </a:lvl1pPr>
          </a:lstStyle>
          <a:p>
            <a:pPr>
              <a:defRPr/>
            </a:pPr>
            <a:fld id="{C8FEAE02-80AB-4832-B1BF-4E3BB3B6CC7E}" type="slidenum">
              <a:rPr lang="en-US"/>
              <a:pPr>
                <a:defRPr/>
              </a:pPr>
              <a:t>‹#›</a:t>
            </a:fld>
            <a:r>
              <a:rPr lang="en-US" dirty="0"/>
              <a:t>/11</a:t>
            </a:r>
          </a:p>
        </p:txBody>
      </p:sp>
    </p:spTree>
    <p:extLst>
      <p:ext uri="{BB962C8B-B14F-4D97-AF65-F5344CB8AC3E}">
        <p14:creationId xmlns:p14="http://schemas.microsoft.com/office/powerpoint/2010/main" val="1229378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06193AC7-337F-174A-976B-5841BDB87C6B}" type="datetime1">
              <a:rPr lang="en-US" smtClean="0"/>
              <a:t>10/15/21</a:t>
            </a:fld>
            <a:endParaRPr lang="en-US" dirty="0"/>
          </a:p>
        </p:txBody>
      </p:sp>
      <p:sp>
        <p:nvSpPr>
          <p:cNvPr id="4" name="Footer Placeholder 4"/>
          <p:cNvSpPr>
            <a:spLocks noGrp="1"/>
          </p:cNvSpPr>
          <p:nvPr>
            <p:ph type="ftr" sz="quarter" idx="11"/>
          </p:nvPr>
        </p:nvSpPr>
        <p:spPr/>
        <p:txBody>
          <a:bodyPr/>
          <a:lstStyle>
            <a:lvl1pPr>
              <a:defRPr/>
            </a:lvl1pPr>
          </a:lstStyle>
          <a:p>
            <a:pPr>
              <a:defRPr/>
            </a:pPr>
            <a:r>
              <a:rPr lang="en-US" dirty="0"/>
              <a:t>Session 02 - Learning the Java Language </a:t>
            </a:r>
          </a:p>
        </p:txBody>
      </p:sp>
      <p:sp>
        <p:nvSpPr>
          <p:cNvPr id="5" name="Slide Number Placeholder 5"/>
          <p:cNvSpPr>
            <a:spLocks noGrp="1"/>
          </p:cNvSpPr>
          <p:nvPr>
            <p:ph type="sldNum" sz="quarter" idx="12"/>
          </p:nvPr>
        </p:nvSpPr>
        <p:spPr/>
        <p:txBody>
          <a:bodyPr/>
          <a:lstStyle>
            <a:lvl1pPr>
              <a:defRPr/>
            </a:lvl1pPr>
          </a:lstStyle>
          <a:p>
            <a:pPr>
              <a:defRPr/>
            </a:pPr>
            <a:fld id="{CC0E600C-8C4E-4143-B853-68A70D9331C7}" type="slidenum">
              <a:rPr lang="en-US"/>
              <a:pPr>
                <a:defRPr/>
              </a:pPr>
              <a:t>‹#›</a:t>
            </a:fld>
            <a:r>
              <a:rPr lang="en-US" dirty="0"/>
              <a:t>/11</a:t>
            </a:r>
          </a:p>
        </p:txBody>
      </p:sp>
    </p:spTree>
    <p:extLst>
      <p:ext uri="{BB962C8B-B14F-4D97-AF65-F5344CB8AC3E}">
        <p14:creationId xmlns:p14="http://schemas.microsoft.com/office/powerpoint/2010/main" val="1438798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2EAB2D04-F91A-8D45-8AB9-237DC808F473}" type="datetime1">
              <a:rPr lang="en-US" smtClean="0"/>
              <a:t>10/15/21</a:t>
            </a:fld>
            <a:endParaRPr lang="en-US" dirty="0"/>
          </a:p>
        </p:txBody>
      </p:sp>
      <p:sp>
        <p:nvSpPr>
          <p:cNvPr id="3" name="Footer Placeholder 4"/>
          <p:cNvSpPr>
            <a:spLocks noGrp="1"/>
          </p:cNvSpPr>
          <p:nvPr>
            <p:ph type="ftr" sz="quarter" idx="11"/>
          </p:nvPr>
        </p:nvSpPr>
        <p:spPr/>
        <p:txBody>
          <a:bodyPr/>
          <a:lstStyle>
            <a:lvl1pPr>
              <a:defRPr/>
            </a:lvl1pPr>
          </a:lstStyle>
          <a:p>
            <a:pPr>
              <a:defRPr/>
            </a:pPr>
            <a:r>
              <a:rPr lang="en-US" dirty="0"/>
              <a:t>Session 02 - Learning the Java Language </a:t>
            </a:r>
          </a:p>
        </p:txBody>
      </p:sp>
      <p:sp>
        <p:nvSpPr>
          <p:cNvPr id="4" name="Slide Number Placeholder 5"/>
          <p:cNvSpPr>
            <a:spLocks noGrp="1"/>
          </p:cNvSpPr>
          <p:nvPr>
            <p:ph type="sldNum" sz="quarter" idx="12"/>
          </p:nvPr>
        </p:nvSpPr>
        <p:spPr/>
        <p:txBody>
          <a:bodyPr/>
          <a:lstStyle>
            <a:lvl1pPr>
              <a:defRPr/>
            </a:lvl1pPr>
          </a:lstStyle>
          <a:p>
            <a:pPr>
              <a:defRPr/>
            </a:pPr>
            <a:fld id="{6D14D644-7D5F-464F-ACE6-65B648A8CD0E}" type="slidenum">
              <a:rPr lang="en-US"/>
              <a:pPr>
                <a:defRPr/>
              </a:pPr>
              <a:t>‹#›</a:t>
            </a:fld>
            <a:r>
              <a:rPr lang="en-US" dirty="0"/>
              <a:t>/11</a:t>
            </a:r>
          </a:p>
        </p:txBody>
      </p:sp>
    </p:spTree>
    <p:extLst>
      <p:ext uri="{BB962C8B-B14F-4D97-AF65-F5344CB8AC3E}">
        <p14:creationId xmlns:p14="http://schemas.microsoft.com/office/powerpoint/2010/main" val="2051769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79B497BD-CAB1-A649-BA37-2E5783E46E74}" type="datetime1">
              <a:rPr lang="en-US" smtClean="0"/>
              <a:t>10/15/21</a:t>
            </a:fld>
            <a:endParaRPr lang="en-US" dirty="0"/>
          </a:p>
        </p:txBody>
      </p:sp>
      <p:sp>
        <p:nvSpPr>
          <p:cNvPr id="6" name="Footer Placeholder 4"/>
          <p:cNvSpPr>
            <a:spLocks noGrp="1"/>
          </p:cNvSpPr>
          <p:nvPr>
            <p:ph type="ftr" sz="quarter" idx="11"/>
          </p:nvPr>
        </p:nvSpPr>
        <p:spPr/>
        <p:txBody>
          <a:bodyPr/>
          <a:lstStyle>
            <a:lvl1pPr>
              <a:defRPr/>
            </a:lvl1pPr>
          </a:lstStyle>
          <a:p>
            <a:pPr>
              <a:defRPr/>
            </a:pPr>
            <a:r>
              <a:rPr lang="en-US" dirty="0"/>
              <a:t>Session 02 - Learning the Java Language </a:t>
            </a:r>
          </a:p>
        </p:txBody>
      </p:sp>
      <p:sp>
        <p:nvSpPr>
          <p:cNvPr id="7" name="Slide Number Placeholder 5"/>
          <p:cNvSpPr>
            <a:spLocks noGrp="1"/>
          </p:cNvSpPr>
          <p:nvPr>
            <p:ph type="sldNum" sz="quarter" idx="12"/>
          </p:nvPr>
        </p:nvSpPr>
        <p:spPr/>
        <p:txBody>
          <a:bodyPr/>
          <a:lstStyle>
            <a:lvl1pPr>
              <a:defRPr/>
            </a:lvl1pPr>
          </a:lstStyle>
          <a:p>
            <a:pPr>
              <a:defRPr/>
            </a:pPr>
            <a:fld id="{CC417B27-8B09-402C-8D0C-F158C101AFFB}" type="slidenum">
              <a:rPr lang="en-US"/>
              <a:pPr>
                <a:defRPr/>
              </a:pPr>
              <a:t>‹#›</a:t>
            </a:fld>
            <a:r>
              <a:rPr lang="en-US" dirty="0"/>
              <a:t>/11</a:t>
            </a:r>
          </a:p>
        </p:txBody>
      </p:sp>
    </p:spTree>
    <p:extLst>
      <p:ext uri="{BB962C8B-B14F-4D97-AF65-F5344CB8AC3E}">
        <p14:creationId xmlns:p14="http://schemas.microsoft.com/office/powerpoint/2010/main" val="3325677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76DC3169-77AE-A14A-929B-FD506F5A5D8B}" type="datetime1">
              <a:rPr lang="en-US" smtClean="0"/>
              <a:t>10/15/21</a:t>
            </a:fld>
            <a:endParaRPr lang="en-US" dirty="0"/>
          </a:p>
        </p:txBody>
      </p:sp>
      <p:sp>
        <p:nvSpPr>
          <p:cNvPr id="6" name="Footer Placeholder 4"/>
          <p:cNvSpPr>
            <a:spLocks noGrp="1"/>
          </p:cNvSpPr>
          <p:nvPr>
            <p:ph type="ftr" sz="quarter" idx="11"/>
          </p:nvPr>
        </p:nvSpPr>
        <p:spPr/>
        <p:txBody>
          <a:bodyPr/>
          <a:lstStyle>
            <a:lvl1pPr>
              <a:defRPr/>
            </a:lvl1pPr>
          </a:lstStyle>
          <a:p>
            <a:pPr>
              <a:defRPr/>
            </a:pPr>
            <a:r>
              <a:rPr lang="en-US" dirty="0"/>
              <a:t>Session 02 - Learning the Java Language </a:t>
            </a:r>
          </a:p>
        </p:txBody>
      </p:sp>
      <p:sp>
        <p:nvSpPr>
          <p:cNvPr id="7" name="Slide Number Placeholder 5"/>
          <p:cNvSpPr>
            <a:spLocks noGrp="1"/>
          </p:cNvSpPr>
          <p:nvPr>
            <p:ph type="sldNum" sz="quarter" idx="12"/>
          </p:nvPr>
        </p:nvSpPr>
        <p:spPr/>
        <p:txBody>
          <a:bodyPr/>
          <a:lstStyle>
            <a:lvl1pPr>
              <a:defRPr/>
            </a:lvl1pPr>
          </a:lstStyle>
          <a:p>
            <a:pPr>
              <a:defRPr/>
            </a:pPr>
            <a:fld id="{D45AB066-4475-48FE-A074-7E4CA38B9454}" type="slidenum">
              <a:rPr lang="en-US"/>
              <a:pPr>
                <a:defRPr/>
              </a:pPr>
              <a:t>‹#›</a:t>
            </a:fld>
            <a:r>
              <a:rPr lang="en-US" dirty="0"/>
              <a:t>/11</a:t>
            </a:r>
          </a:p>
        </p:txBody>
      </p:sp>
    </p:spTree>
    <p:extLst>
      <p:ext uri="{BB962C8B-B14F-4D97-AF65-F5344CB8AC3E}">
        <p14:creationId xmlns:p14="http://schemas.microsoft.com/office/powerpoint/2010/main" val="32898770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63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Arial" pitchFamily="34" charset="0"/>
                <a:cs typeface="Arial" pitchFamily="34" charset="0"/>
              </a:defRPr>
            </a:lvl1pPr>
          </a:lstStyle>
          <a:p>
            <a:pPr>
              <a:defRPr/>
            </a:pPr>
            <a:fld id="{53E0A721-09DF-4847-AFA4-D2A3464A4792}" type="datetime1">
              <a:rPr lang="en-US" smtClean="0"/>
              <a:t>10/15/21</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Arial" pitchFamily="34" charset="0"/>
                <a:cs typeface="Arial" pitchFamily="34" charset="0"/>
              </a:defRPr>
            </a:lvl1pPr>
          </a:lstStyle>
          <a:p>
            <a:pPr>
              <a:defRPr/>
            </a:pPr>
            <a:r>
              <a:rPr lang="en-US" dirty="0"/>
              <a:t>Session 02 - Learning the Java Language </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Arial" pitchFamily="34" charset="0"/>
                <a:cs typeface="Arial" pitchFamily="34" charset="0"/>
              </a:defRPr>
            </a:lvl1pPr>
          </a:lstStyle>
          <a:p>
            <a:pPr>
              <a:defRPr/>
            </a:pPr>
            <a:fld id="{2730B33F-D76C-4370-BF16-00D48C2939F7}" type="slidenum">
              <a:rPr lang="en-US" smtClean="0"/>
              <a:pPr>
                <a:defRPr/>
              </a:pPr>
              <a:t>‹#›</a:t>
            </a:fld>
            <a:r>
              <a:rPr lang="en-US" dirty="0"/>
              <a:t>/11</a:t>
            </a:r>
          </a:p>
        </p:txBody>
      </p:sp>
      <p:pic>
        <p:nvPicPr>
          <p:cNvPr id="1031" name="Picture 10"/>
          <p:cNvPicPr>
            <a:picLocks noChangeAspect="1" noChangeArrowheads="1"/>
          </p:cNvPicPr>
          <p:nvPr userDrawn="1"/>
        </p:nvPicPr>
        <p:blipFill>
          <a:blip r:embed="rId13">
            <a:extLst>
              <a:ext uri="{28A0092B-C50C-407E-A947-70E740481C1C}">
                <a14:useLocalDpi xmlns:a14="http://schemas.microsoft.com/office/drawing/2010/main" val="0"/>
              </a:ext>
            </a:extLst>
          </a:blip>
          <a:stretch>
            <a:fillRect/>
          </a:stretch>
        </p:blipFill>
        <p:spPr bwMode="auto">
          <a:xfrm>
            <a:off x="0" y="78105"/>
            <a:ext cx="1600200" cy="320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hdr="0" ftr="0" dt="0"/>
  <p:txStyles>
    <p:titleStyle>
      <a:lvl1pPr algn="ctr" rtl="0" eaLnBrk="0" fontAlgn="base" hangingPunct="0">
        <a:spcBef>
          <a:spcPct val="0"/>
        </a:spcBef>
        <a:spcAft>
          <a:spcPct val="0"/>
        </a:spcAft>
        <a:defRPr sz="3600" b="1" kern="1200">
          <a:solidFill>
            <a:srgbClr val="002060"/>
          </a:solidFill>
          <a:latin typeface="Arial" pitchFamily="34" charset="0"/>
          <a:ea typeface="+mj-ea"/>
          <a:cs typeface="Arial" pitchFamily="34" charset="0"/>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0.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2.png"/><Relationship Id="rId1" Type="http://schemas.microsoft.com/office/2007/relationships/media" Target="../media/media1.mp4"/><Relationship Id="rId2" Type="http://schemas.openxmlformats.org/officeDocument/2006/relationships/video" Target="../media/media1.mp4"/></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Title 1"/>
          <p:cNvSpPr>
            <a:spLocks noGrp="1"/>
          </p:cNvSpPr>
          <p:nvPr>
            <p:ph type="ctrTitle"/>
          </p:nvPr>
        </p:nvSpPr>
        <p:spPr>
          <a:xfrm>
            <a:off x="304800" y="1676400"/>
            <a:ext cx="8534400" cy="2438400"/>
          </a:xfrm>
        </p:spPr>
        <p:txBody>
          <a:bodyPr/>
          <a:lstStyle/>
          <a:p>
            <a:r>
              <a:rPr lang="vi-VN" dirty="0" smtClean="0"/>
              <a:t>Object Tracking</a:t>
            </a:r>
            <a:endParaRPr lang="en-US" dirty="0"/>
          </a:p>
        </p:txBody>
      </p:sp>
    </p:spTree>
    <p:extLst>
      <p:ext uri="{BB962C8B-B14F-4D97-AF65-F5344CB8AC3E}">
        <p14:creationId xmlns:p14="http://schemas.microsoft.com/office/powerpoint/2010/main" val="4282123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vi-VN" sz="4000" dirty="0" smtClean="0"/>
              <a:t>The Approach </a:t>
            </a:r>
            <a:endParaRPr lang="en-US" sz="4000" dirty="0"/>
          </a:p>
        </p:txBody>
      </p:sp>
      <p:sp>
        <p:nvSpPr>
          <p:cNvPr id="4" name="Slide Number Placeholder 3"/>
          <p:cNvSpPr>
            <a:spLocks noGrp="1"/>
          </p:cNvSpPr>
          <p:nvPr>
            <p:ph type="sldNum" sz="quarter" idx="12"/>
          </p:nvPr>
        </p:nvSpPr>
        <p:spPr/>
        <p:txBody>
          <a:bodyPr/>
          <a:lstStyle/>
          <a:p>
            <a:pPr>
              <a:defRPr/>
            </a:pPr>
            <a:r>
              <a:rPr lang="en-US" dirty="0"/>
              <a:t>3</a:t>
            </a:r>
          </a:p>
        </p:txBody>
      </p:sp>
      <p:sp>
        <p:nvSpPr>
          <p:cNvPr id="7" name="Content Placeholder 2"/>
          <p:cNvSpPr>
            <a:spLocks noGrp="1"/>
          </p:cNvSpPr>
          <p:nvPr>
            <p:ph idx="1"/>
          </p:nvPr>
        </p:nvSpPr>
        <p:spPr>
          <a:xfrm>
            <a:off x="457200" y="1676400"/>
            <a:ext cx="8229600" cy="4679950"/>
          </a:xfrm>
        </p:spPr>
        <p:txBody>
          <a:bodyPr/>
          <a:lstStyle/>
          <a:p>
            <a:pPr>
              <a:lnSpc>
                <a:spcPct val="150000"/>
              </a:lnSpc>
            </a:pPr>
            <a:r>
              <a:rPr lang="en-US" sz="2000" b="1" dirty="0" smtClean="0"/>
              <a:t>Kernel Tracking</a:t>
            </a:r>
            <a:r>
              <a:rPr lang="en-US" sz="2000" dirty="0"/>
              <a:t>: Kernel based Object Tracking using </a:t>
            </a:r>
            <a:r>
              <a:rPr lang="en-US" sz="2000" dirty="0" err="1"/>
              <a:t>Colour</a:t>
            </a:r>
            <a:r>
              <a:rPr lang="en-US" sz="2000" dirty="0"/>
              <a:t> Histogram Technique.</a:t>
            </a:r>
            <a:endParaRPr lang="en-US" sz="2000" dirty="0" smtClean="0"/>
          </a:p>
          <a:p>
            <a:pPr>
              <a:lnSpc>
                <a:spcPct val="150000"/>
              </a:lnSpc>
            </a:pPr>
            <a:endParaRPr lang="en-US" sz="2000" dirty="0" smtClean="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4500" y="2822968"/>
            <a:ext cx="5715000" cy="3316916"/>
          </a:xfrm>
          <a:prstGeom prst="rect">
            <a:avLst/>
          </a:prstGeom>
        </p:spPr>
      </p:pic>
    </p:spTree>
    <p:extLst>
      <p:ext uri="{BB962C8B-B14F-4D97-AF65-F5344CB8AC3E}">
        <p14:creationId xmlns:p14="http://schemas.microsoft.com/office/powerpoint/2010/main" val="4429826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vi-VN" sz="4000" dirty="0" smtClean="0"/>
              <a:t>The Approach </a:t>
            </a:r>
            <a:endParaRPr lang="en-US" sz="4000" dirty="0"/>
          </a:p>
        </p:txBody>
      </p:sp>
      <p:sp>
        <p:nvSpPr>
          <p:cNvPr id="4" name="Slide Number Placeholder 3"/>
          <p:cNvSpPr>
            <a:spLocks noGrp="1"/>
          </p:cNvSpPr>
          <p:nvPr>
            <p:ph type="sldNum" sz="quarter" idx="12"/>
          </p:nvPr>
        </p:nvSpPr>
        <p:spPr/>
        <p:txBody>
          <a:bodyPr/>
          <a:lstStyle/>
          <a:p>
            <a:pPr>
              <a:defRPr/>
            </a:pPr>
            <a:r>
              <a:rPr lang="en-US" dirty="0"/>
              <a:t>3</a:t>
            </a:r>
          </a:p>
        </p:txBody>
      </p:sp>
      <p:sp>
        <p:nvSpPr>
          <p:cNvPr id="7" name="Content Placeholder 2"/>
          <p:cNvSpPr>
            <a:spLocks noGrp="1"/>
          </p:cNvSpPr>
          <p:nvPr>
            <p:ph idx="1"/>
          </p:nvPr>
        </p:nvSpPr>
        <p:spPr>
          <a:xfrm>
            <a:off x="457200" y="1676400"/>
            <a:ext cx="8229600" cy="4679950"/>
          </a:xfrm>
        </p:spPr>
        <p:txBody>
          <a:bodyPr/>
          <a:lstStyle/>
          <a:p>
            <a:pPr>
              <a:lnSpc>
                <a:spcPct val="150000"/>
              </a:lnSpc>
            </a:pPr>
            <a:r>
              <a:rPr lang="vi-VN" sz="2000" b="1" dirty="0" smtClean="0"/>
              <a:t>Type 3: </a:t>
            </a:r>
            <a:r>
              <a:rPr lang="en-US" sz="2000" b="1" dirty="0" smtClean="0"/>
              <a:t>Silhouette Tracking</a:t>
            </a:r>
            <a:r>
              <a:rPr lang="en-US" sz="2000" dirty="0" smtClean="0"/>
              <a:t>: Tracking is performed by estimating the object region in each frame. Silhouette tracking methods use the information encoded inside the object region. Ex: </a:t>
            </a:r>
            <a:r>
              <a:rPr lang="en-US" sz="2000" dirty="0"/>
              <a:t>contour evolution, shape matching</a:t>
            </a:r>
          </a:p>
        </p:txBody>
      </p:sp>
    </p:spTree>
    <p:extLst>
      <p:ext uri="{BB962C8B-B14F-4D97-AF65-F5344CB8AC3E}">
        <p14:creationId xmlns:p14="http://schemas.microsoft.com/office/powerpoint/2010/main" val="5258292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vi-VN" sz="4000" dirty="0" smtClean="0"/>
              <a:t>The Approach </a:t>
            </a:r>
            <a:endParaRPr lang="en-US" sz="4000" dirty="0"/>
          </a:p>
        </p:txBody>
      </p:sp>
      <p:sp>
        <p:nvSpPr>
          <p:cNvPr id="4" name="Slide Number Placeholder 3"/>
          <p:cNvSpPr>
            <a:spLocks noGrp="1"/>
          </p:cNvSpPr>
          <p:nvPr>
            <p:ph type="sldNum" sz="quarter" idx="12"/>
          </p:nvPr>
        </p:nvSpPr>
        <p:spPr/>
        <p:txBody>
          <a:bodyPr/>
          <a:lstStyle/>
          <a:p>
            <a:pPr>
              <a:defRPr/>
            </a:pPr>
            <a:r>
              <a:rPr lang="en-US" dirty="0"/>
              <a:t>3</a:t>
            </a:r>
          </a:p>
        </p:txBody>
      </p:sp>
      <p:sp>
        <p:nvSpPr>
          <p:cNvPr id="7" name="Content Placeholder 2"/>
          <p:cNvSpPr>
            <a:spLocks noGrp="1"/>
          </p:cNvSpPr>
          <p:nvPr>
            <p:ph idx="1"/>
          </p:nvPr>
        </p:nvSpPr>
        <p:spPr>
          <a:xfrm>
            <a:off x="457200" y="1676400"/>
            <a:ext cx="4038600" cy="4679950"/>
          </a:xfrm>
        </p:spPr>
        <p:txBody>
          <a:bodyPr/>
          <a:lstStyle/>
          <a:p>
            <a:pPr>
              <a:lnSpc>
                <a:spcPct val="150000"/>
              </a:lnSpc>
            </a:pPr>
            <a:r>
              <a:rPr lang="en-US" sz="2000" b="1" dirty="0" smtClean="0"/>
              <a:t>Silhouette Tracking</a:t>
            </a:r>
            <a:r>
              <a:rPr lang="en-US" sz="2000" dirty="0"/>
              <a:t>: </a:t>
            </a:r>
            <a:endParaRPr lang="en-US" sz="2000" dirty="0" smtClean="0"/>
          </a:p>
          <a:p>
            <a:pPr lvl="1">
              <a:lnSpc>
                <a:spcPct val="150000"/>
              </a:lnSpc>
            </a:pPr>
            <a:r>
              <a:rPr lang="en-US" sz="1800" dirty="0" smtClean="0"/>
              <a:t>Tracking </a:t>
            </a:r>
            <a:r>
              <a:rPr lang="en-US" sz="1800" dirty="0"/>
              <a:t>results using the model-based silhouette extraction method of Section 4.3. Frames 97, 98, 99 and 100 of the sequence in Figure 3 are shown. </a:t>
            </a:r>
            <a:endParaRPr lang="en-US" sz="1800" dirty="0" smtClean="0"/>
          </a:p>
          <a:p>
            <a:pPr lvl="1">
              <a:lnSpc>
                <a:spcPct val="150000"/>
              </a:lnSpc>
            </a:pPr>
            <a:r>
              <a:rPr lang="en-US" sz="1800" dirty="0" smtClean="0"/>
              <a:t>Snake- </a:t>
            </a:r>
            <a:r>
              <a:rPr lang="en-US" sz="1800" dirty="0"/>
              <a:t>optimized contours are overlaid on the original images on the left as well as the resulting model on the right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6290" y="1676400"/>
            <a:ext cx="4021467" cy="4679950"/>
          </a:xfrm>
          <a:prstGeom prst="rect">
            <a:avLst/>
          </a:prstGeom>
        </p:spPr>
      </p:pic>
    </p:spTree>
    <p:extLst>
      <p:ext uri="{BB962C8B-B14F-4D97-AF65-F5344CB8AC3E}">
        <p14:creationId xmlns:p14="http://schemas.microsoft.com/office/powerpoint/2010/main" val="18628756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en-US" sz="4000" dirty="0" smtClean="0"/>
              <a:t>Object tracking levels</a:t>
            </a:r>
            <a:endParaRPr lang="en-US" sz="4000" dirty="0"/>
          </a:p>
        </p:txBody>
      </p:sp>
      <p:sp>
        <p:nvSpPr>
          <p:cNvPr id="4" name="Slide Number Placeholder 3"/>
          <p:cNvSpPr>
            <a:spLocks noGrp="1"/>
          </p:cNvSpPr>
          <p:nvPr>
            <p:ph type="sldNum" sz="quarter" idx="12"/>
          </p:nvPr>
        </p:nvSpPr>
        <p:spPr/>
        <p:txBody>
          <a:bodyPr/>
          <a:lstStyle/>
          <a:p>
            <a:pPr>
              <a:defRPr/>
            </a:pPr>
            <a:fld id="{954DE669-74C6-45E8-A1CE-547538495B78}" type="slidenum">
              <a:rPr lang="en-US" smtClean="0"/>
              <a:pPr>
                <a:defRPr/>
              </a:pPr>
              <a:t>13</a:t>
            </a:fld>
            <a:endParaRPr lang="en-US" dirty="0"/>
          </a:p>
        </p:txBody>
      </p:sp>
      <p:sp>
        <p:nvSpPr>
          <p:cNvPr id="7" name="Content Placeholder 2"/>
          <p:cNvSpPr>
            <a:spLocks noGrp="1"/>
          </p:cNvSpPr>
          <p:nvPr>
            <p:ph idx="1"/>
          </p:nvPr>
        </p:nvSpPr>
        <p:spPr>
          <a:xfrm>
            <a:off x="457200" y="1752600"/>
            <a:ext cx="8229600" cy="4603750"/>
          </a:xfrm>
        </p:spPr>
        <p:txBody>
          <a:bodyPr/>
          <a:lstStyle/>
          <a:p>
            <a:pPr>
              <a:lnSpc>
                <a:spcPct val="150000"/>
              </a:lnSpc>
            </a:pPr>
            <a:r>
              <a:rPr lang="en-US" sz="2000" dirty="0"/>
              <a:t>T</a:t>
            </a:r>
            <a:r>
              <a:rPr lang="en-US" sz="2000" b="1" dirty="0"/>
              <a:t>ype 1: Single Object Tracking (SOT) </a:t>
            </a:r>
            <a:endParaRPr lang="en-US" sz="2000" b="1" dirty="0" smtClean="0"/>
          </a:p>
          <a:p>
            <a:pPr lvl="1">
              <a:lnSpc>
                <a:spcPct val="150000"/>
              </a:lnSpc>
            </a:pPr>
            <a:r>
              <a:rPr lang="en-US" sz="2000" dirty="0" smtClean="0"/>
              <a:t>It creates </a:t>
            </a:r>
            <a:r>
              <a:rPr lang="en-US" sz="2000" dirty="0"/>
              <a:t>bounding boxes that are given to the tracker based on the first frame of the input image. </a:t>
            </a:r>
            <a:endParaRPr lang="en-US" sz="2000" dirty="0" smtClean="0"/>
          </a:p>
          <a:p>
            <a:pPr lvl="1">
              <a:lnSpc>
                <a:spcPct val="150000"/>
              </a:lnSpc>
            </a:pPr>
            <a:r>
              <a:rPr lang="en-US" sz="2000" dirty="0" smtClean="0"/>
              <a:t>Single </a:t>
            </a:r>
            <a:r>
              <a:rPr lang="en-US" sz="2000" dirty="0"/>
              <a:t>Object Tracking is also sometimes known as Visual Object Tracking. </a:t>
            </a:r>
            <a:endParaRPr lang="en-US" sz="2000" dirty="0" smtClean="0"/>
          </a:p>
          <a:p>
            <a:pPr lvl="1">
              <a:lnSpc>
                <a:spcPct val="150000"/>
              </a:lnSpc>
            </a:pPr>
            <a:r>
              <a:rPr lang="en-US" sz="2000" dirty="0" smtClean="0"/>
              <a:t>SOT </a:t>
            </a:r>
            <a:r>
              <a:rPr lang="en-US" sz="2000" dirty="0"/>
              <a:t>implies that one singular object is tracked, even in environments </a:t>
            </a:r>
            <a:r>
              <a:rPr lang="en-US" sz="2000" dirty="0" smtClean="0"/>
              <a:t>involving </a:t>
            </a:r>
            <a:r>
              <a:rPr lang="en-US" sz="2000" dirty="0"/>
              <a:t>other objects. </a:t>
            </a:r>
          </a:p>
        </p:txBody>
      </p:sp>
    </p:spTree>
    <p:extLst>
      <p:ext uri="{BB962C8B-B14F-4D97-AF65-F5344CB8AC3E}">
        <p14:creationId xmlns:p14="http://schemas.microsoft.com/office/powerpoint/2010/main" val="42524597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en-US" sz="4000" dirty="0" smtClean="0"/>
              <a:t>Object tracking levels</a:t>
            </a:r>
            <a:endParaRPr lang="en-US" sz="4000" dirty="0"/>
          </a:p>
        </p:txBody>
      </p:sp>
      <p:sp>
        <p:nvSpPr>
          <p:cNvPr id="4" name="Slide Number Placeholder 3"/>
          <p:cNvSpPr>
            <a:spLocks noGrp="1"/>
          </p:cNvSpPr>
          <p:nvPr>
            <p:ph type="sldNum" sz="quarter" idx="12"/>
          </p:nvPr>
        </p:nvSpPr>
        <p:spPr/>
        <p:txBody>
          <a:bodyPr/>
          <a:lstStyle/>
          <a:p>
            <a:pPr>
              <a:defRPr/>
            </a:pPr>
            <a:fld id="{954DE669-74C6-45E8-A1CE-547538495B78}" type="slidenum">
              <a:rPr lang="en-US" smtClean="0"/>
              <a:pPr>
                <a:defRPr/>
              </a:pPr>
              <a:t>14</a:t>
            </a:fld>
            <a:endParaRPr lang="en-US" dirty="0"/>
          </a:p>
        </p:txBody>
      </p:sp>
      <p:sp>
        <p:nvSpPr>
          <p:cNvPr id="7" name="Content Placeholder 2"/>
          <p:cNvSpPr>
            <a:spLocks noGrp="1"/>
          </p:cNvSpPr>
          <p:nvPr>
            <p:ph idx="1"/>
          </p:nvPr>
        </p:nvSpPr>
        <p:spPr>
          <a:xfrm>
            <a:off x="457200" y="1752600"/>
            <a:ext cx="8229600" cy="4603750"/>
          </a:xfrm>
        </p:spPr>
        <p:txBody>
          <a:bodyPr/>
          <a:lstStyle/>
          <a:p>
            <a:pPr>
              <a:lnSpc>
                <a:spcPct val="150000"/>
              </a:lnSpc>
            </a:pPr>
            <a:r>
              <a:rPr lang="en-US" sz="2000" b="1" dirty="0" smtClean="0"/>
              <a:t>Single </a:t>
            </a:r>
            <a:r>
              <a:rPr lang="en-US" sz="2000" b="1" dirty="0"/>
              <a:t>Object Tracking (SOT) </a:t>
            </a:r>
            <a:endParaRPr lang="en-US" sz="2000" b="1" dirty="0" smtClean="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4600" y="2590800"/>
            <a:ext cx="5886108" cy="3276600"/>
          </a:xfrm>
          <a:prstGeom prst="rect">
            <a:avLst/>
          </a:prstGeom>
        </p:spPr>
      </p:pic>
    </p:spTree>
    <p:extLst>
      <p:ext uri="{BB962C8B-B14F-4D97-AF65-F5344CB8AC3E}">
        <p14:creationId xmlns:p14="http://schemas.microsoft.com/office/powerpoint/2010/main" val="886396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en-US" sz="4000" dirty="0" smtClean="0"/>
              <a:t>Object tracking levels</a:t>
            </a:r>
            <a:endParaRPr lang="en-US" sz="4000" dirty="0"/>
          </a:p>
        </p:txBody>
      </p:sp>
      <p:sp>
        <p:nvSpPr>
          <p:cNvPr id="4" name="Slide Number Placeholder 3"/>
          <p:cNvSpPr>
            <a:spLocks noGrp="1"/>
          </p:cNvSpPr>
          <p:nvPr>
            <p:ph type="sldNum" sz="quarter" idx="12"/>
          </p:nvPr>
        </p:nvSpPr>
        <p:spPr/>
        <p:txBody>
          <a:bodyPr/>
          <a:lstStyle/>
          <a:p>
            <a:pPr>
              <a:defRPr/>
            </a:pPr>
            <a:fld id="{954DE669-74C6-45E8-A1CE-547538495B78}" type="slidenum">
              <a:rPr lang="en-US" smtClean="0"/>
              <a:pPr>
                <a:defRPr/>
              </a:pPr>
              <a:t>15</a:t>
            </a:fld>
            <a:endParaRPr lang="en-US" dirty="0"/>
          </a:p>
        </p:txBody>
      </p:sp>
      <p:sp>
        <p:nvSpPr>
          <p:cNvPr id="7" name="Content Placeholder 2"/>
          <p:cNvSpPr>
            <a:spLocks noGrp="1"/>
          </p:cNvSpPr>
          <p:nvPr>
            <p:ph idx="1"/>
          </p:nvPr>
        </p:nvSpPr>
        <p:spPr>
          <a:xfrm>
            <a:off x="457200" y="1752600"/>
            <a:ext cx="8229600" cy="4603750"/>
          </a:xfrm>
        </p:spPr>
        <p:txBody>
          <a:bodyPr/>
          <a:lstStyle/>
          <a:p>
            <a:pPr>
              <a:lnSpc>
                <a:spcPct val="150000"/>
              </a:lnSpc>
            </a:pPr>
            <a:r>
              <a:rPr lang="en-US" sz="2000" dirty="0"/>
              <a:t>T</a:t>
            </a:r>
            <a:r>
              <a:rPr lang="en-US" sz="2000" b="1" dirty="0"/>
              <a:t>ype </a:t>
            </a:r>
            <a:r>
              <a:rPr lang="en-US" sz="2000" b="1" dirty="0" smtClean="0"/>
              <a:t>2: </a:t>
            </a:r>
            <a:r>
              <a:rPr lang="en-US" sz="2000" b="1" dirty="0"/>
              <a:t>Multiple Object Tracking, or </a:t>
            </a:r>
            <a:r>
              <a:rPr lang="en-US" sz="2000" b="1" dirty="0" smtClean="0"/>
              <a:t>MOT </a:t>
            </a:r>
          </a:p>
          <a:p>
            <a:pPr lvl="1">
              <a:lnSpc>
                <a:spcPct val="150000"/>
              </a:lnSpc>
            </a:pPr>
            <a:r>
              <a:rPr lang="en-US" sz="2000" dirty="0"/>
              <a:t>It is an experimental technique used to study how our visual system tracks multiple moving objects</a:t>
            </a:r>
            <a:r>
              <a:rPr lang="en-US" sz="2000" dirty="0" smtClean="0"/>
              <a:t>.</a:t>
            </a:r>
          </a:p>
          <a:p>
            <a:pPr lvl="1">
              <a:lnSpc>
                <a:spcPct val="150000"/>
              </a:lnSpc>
            </a:pPr>
            <a:endParaRPr lang="en-US" sz="2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611" y="3429000"/>
            <a:ext cx="8869680" cy="2407920"/>
          </a:xfrm>
          <a:prstGeom prst="rect">
            <a:avLst/>
          </a:prstGeom>
        </p:spPr>
      </p:pic>
    </p:spTree>
    <p:extLst>
      <p:ext uri="{BB962C8B-B14F-4D97-AF65-F5344CB8AC3E}">
        <p14:creationId xmlns:p14="http://schemas.microsoft.com/office/powerpoint/2010/main" val="121703860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en-US" sz="4000" dirty="0" smtClean="0"/>
              <a:t>Object tracking levels</a:t>
            </a:r>
            <a:endParaRPr lang="en-US" sz="4000" dirty="0"/>
          </a:p>
        </p:txBody>
      </p:sp>
      <p:sp>
        <p:nvSpPr>
          <p:cNvPr id="4" name="Slide Number Placeholder 3"/>
          <p:cNvSpPr>
            <a:spLocks noGrp="1"/>
          </p:cNvSpPr>
          <p:nvPr>
            <p:ph type="sldNum" sz="quarter" idx="12"/>
          </p:nvPr>
        </p:nvSpPr>
        <p:spPr/>
        <p:txBody>
          <a:bodyPr/>
          <a:lstStyle/>
          <a:p>
            <a:pPr>
              <a:defRPr/>
            </a:pPr>
            <a:fld id="{954DE669-74C6-45E8-A1CE-547538495B78}" type="slidenum">
              <a:rPr lang="en-US" smtClean="0"/>
              <a:pPr>
                <a:defRPr/>
              </a:pPr>
              <a:t>16</a:t>
            </a:fld>
            <a:endParaRPr lang="en-US" dirty="0"/>
          </a:p>
        </p:txBody>
      </p:sp>
      <p:sp>
        <p:nvSpPr>
          <p:cNvPr id="7" name="Content Placeholder 2"/>
          <p:cNvSpPr>
            <a:spLocks noGrp="1"/>
          </p:cNvSpPr>
          <p:nvPr>
            <p:ph idx="1"/>
          </p:nvPr>
        </p:nvSpPr>
        <p:spPr>
          <a:xfrm>
            <a:off x="457200" y="1752600"/>
            <a:ext cx="8229600" cy="4603750"/>
          </a:xfrm>
        </p:spPr>
        <p:txBody>
          <a:bodyPr/>
          <a:lstStyle/>
          <a:p>
            <a:pPr>
              <a:lnSpc>
                <a:spcPct val="150000"/>
              </a:lnSpc>
            </a:pPr>
            <a:r>
              <a:rPr lang="en-US" sz="2000" b="1" dirty="0" smtClean="0"/>
              <a:t>Multiple Object </a:t>
            </a:r>
            <a:r>
              <a:rPr lang="en-US" sz="2000" b="1" dirty="0"/>
              <a:t>Tracking </a:t>
            </a:r>
            <a:r>
              <a:rPr lang="en-US" sz="2000" b="1" dirty="0" smtClean="0"/>
              <a:t>(MOT</a:t>
            </a:r>
            <a:r>
              <a:rPr lang="en-US" sz="2000" b="1" dirty="0"/>
              <a:t>) </a:t>
            </a:r>
            <a:endParaRPr lang="en-US" sz="2000" b="1"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2200" y="2710884"/>
            <a:ext cx="6022994" cy="3352800"/>
          </a:xfrm>
          <a:prstGeom prst="rect">
            <a:avLst/>
          </a:prstGeom>
        </p:spPr>
      </p:pic>
    </p:spTree>
    <p:extLst>
      <p:ext uri="{BB962C8B-B14F-4D97-AF65-F5344CB8AC3E}">
        <p14:creationId xmlns:p14="http://schemas.microsoft.com/office/powerpoint/2010/main" val="3658628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en-US" sz="4000" dirty="0" smtClean="0"/>
              <a:t>Object tracking Algorithms</a:t>
            </a:r>
            <a:endParaRPr lang="en-US" sz="4000" dirty="0"/>
          </a:p>
        </p:txBody>
      </p:sp>
      <p:sp>
        <p:nvSpPr>
          <p:cNvPr id="4" name="Slide Number Placeholder 3"/>
          <p:cNvSpPr>
            <a:spLocks noGrp="1"/>
          </p:cNvSpPr>
          <p:nvPr>
            <p:ph type="sldNum" sz="quarter" idx="12"/>
          </p:nvPr>
        </p:nvSpPr>
        <p:spPr/>
        <p:txBody>
          <a:bodyPr/>
          <a:lstStyle/>
          <a:p>
            <a:pPr>
              <a:defRPr/>
            </a:pPr>
            <a:fld id="{954DE669-74C6-45E8-A1CE-547538495B78}" type="slidenum">
              <a:rPr lang="en-US" smtClean="0"/>
              <a:pPr>
                <a:defRPr/>
              </a:pPr>
              <a:t>17</a:t>
            </a:fld>
            <a:endParaRPr lang="en-US" dirty="0"/>
          </a:p>
        </p:txBody>
      </p:sp>
      <p:sp>
        <p:nvSpPr>
          <p:cNvPr id="7" name="Content Placeholder 2"/>
          <p:cNvSpPr>
            <a:spLocks noGrp="1"/>
          </p:cNvSpPr>
          <p:nvPr>
            <p:ph idx="1"/>
          </p:nvPr>
        </p:nvSpPr>
        <p:spPr>
          <a:xfrm>
            <a:off x="457200" y="1752600"/>
            <a:ext cx="8229600" cy="4603750"/>
          </a:xfrm>
        </p:spPr>
        <p:txBody>
          <a:bodyPr/>
          <a:lstStyle/>
          <a:p>
            <a:pPr>
              <a:lnSpc>
                <a:spcPct val="150000"/>
              </a:lnSpc>
            </a:pPr>
            <a:r>
              <a:rPr lang="en-US" sz="2000" dirty="0" err="1" smtClean="0"/>
              <a:t>OpenCV</a:t>
            </a:r>
            <a:r>
              <a:rPr lang="en-US" sz="2000" dirty="0" smtClean="0"/>
              <a:t>:</a:t>
            </a:r>
          </a:p>
          <a:p>
            <a:pPr lvl="1">
              <a:lnSpc>
                <a:spcPct val="150000"/>
              </a:lnSpc>
            </a:pPr>
            <a:r>
              <a:rPr lang="en-US" sz="1600" dirty="0" smtClean="0"/>
              <a:t>CSRT: is best when the user requires a higher object tracking accuracy and can tolerate slower FPS throughput</a:t>
            </a:r>
          </a:p>
          <a:p>
            <a:pPr lvl="1">
              <a:lnSpc>
                <a:spcPct val="150000"/>
              </a:lnSpc>
            </a:pPr>
            <a:r>
              <a:rPr lang="en-US" sz="1600" dirty="0" smtClean="0"/>
              <a:t>KCF tracker: is not as accurate compared to the CSRT but provides comparably higher FPS</a:t>
            </a:r>
          </a:p>
          <a:p>
            <a:pPr lvl="1">
              <a:lnSpc>
                <a:spcPct val="150000"/>
              </a:lnSpc>
            </a:pPr>
            <a:r>
              <a:rPr lang="en-US" sz="1600" dirty="0" smtClean="0"/>
              <a:t>The MOSSE tracker is very fast, but its accuracy is even lower than KCF.</a:t>
            </a:r>
          </a:p>
          <a:p>
            <a:pPr>
              <a:lnSpc>
                <a:spcPct val="150000"/>
              </a:lnSpc>
            </a:pPr>
            <a:r>
              <a:rPr lang="en-US" sz="2000" dirty="0" err="1"/>
              <a:t>DeepSORT</a:t>
            </a:r>
            <a:r>
              <a:rPr lang="en-US" sz="2000" dirty="0"/>
              <a:t>: One of the most widely used, object tracking framework is Deep SORT, an extension to SORT (Simple Real time Tracker</a:t>
            </a:r>
            <a:r>
              <a:rPr lang="en-US" sz="2000" dirty="0" smtClean="0"/>
              <a:t>).</a:t>
            </a:r>
          </a:p>
          <a:p>
            <a:pPr>
              <a:lnSpc>
                <a:spcPct val="150000"/>
              </a:lnSpc>
            </a:pPr>
            <a:r>
              <a:rPr lang="en-US" sz="2000" dirty="0" err="1" smtClean="0"/>
              <a:t>MDNet</a:t>
            </a:r>
            <a:r>
              <a:rPr lang="en-US" sz="2000" dirty="0" smtClean="0"/>
              <a:t> is fast and accurate, </a:t>
            </a:r>
            <a:r>
              <a:rPr lang="en-US" sz="2000" dirty="0"/>
              <a:t>C</a:t>
            </a:r>
            <a:r>
              <a:rPr lang="en-US" sz="2000" dirty="0" smtClean="0"/>
              <a:t>NN- based visual tracking algorithm inspired by the R-CNN object detection network</a:t>
            </a:r>
          </a:p>
        </p:txBody>
      </p:sp>
    </p:spTree>
    <p:extLst>
      <p:ext uri="{BB962C8B-B14F-4D97-AF65-F5344CB8AC3E}">
        <p14:creationId xmlns:p14="http://schemas.microsoft.com/office/powerpoint/2010/main" val="21341132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en-US" sz="4000" dirty="0" smtClean="0"/>
              <a:t>Object tracking Algorithms</a:t>
            </a:r>
            <a:endParaRPr lang="en-US" sz="4000" dirty="0"/>
          </a:p>
        </p:txBody>
      </p:sp>
      <p:sp>
        <p:nvSpPr>
          <p:cNvPr id="4" name="Slide Number Placeholder 3"/>
          <p:cNvSpPr>
            <a:spLocks noGrp="1"/>
          </p:cNvSpPr>
          <p:nvPr>
            <p:ph type="sldNum" sz="quarter" idx="12"/>
          </p:nvPr>
        </p:nvSpPr>
        <p:spPr/>
        <p:txBody>
          <a:bodyPr/>
          <a:lstStyle/>
          <a:p>
            <a:pPr>
              <a:defRPr/>
            </a:pPr>
            <a:fld id="{954DE669-74C6-45E8-A1CE-547538495B78}" type="slidenum">
              <a:rPr lang="en-US" smtClean="0"/>
              <a:pPr>
                <a:defRPr/>
              </a:pPr>
              <a:t>18</a:t>
            </a:fld>
            <a:endParaRPr lang="en-US" dirty="0"/>
          </a:p>
        </p:txBody>
      </p:sp>
      <p:sp>
        <p:nvSpPr>
          <p:cNvPr id="7" name="Content Placeholder 2"/>
          <p:cNvSpPr>
            <a:spLocks noGrp="1"/>
          </p:cNvSpPr>
          <p:nvPr>
            <p:ph idx="1"/>
          </p:nvPr>
        </p:nvSpPr>
        <p:spPr>
          <a:xfrm>
            <a:off x="457200" y="1752600"/>
            <a:ext cx="8229600" cy="4603750"/>
          </a:xfrm>
        </p:spPr>
        <p:txBody>
          <a:bodyPr/>
          <a:lstStyle/>
          <a:p>
            <a:pPr>
              <a:lnSpc>
                <a:spcPct val="150000"/>
              </a:lnSpc>
            </a:pPr>
            <a:r>
              <a:rPr lang="en-US" sz="2000" b="1" dirty="0"/>
              <a:t>Optical Flow</a:t>
            </a:r>
            <a:r>
              <a:rPr lang="en-US" sz="2000" dirty="0"/>
              <a:t>: Optical flow, or motion estimation, is a fundamental method of calculating the motion of image intensities, which may be ascribed to the motion of objects in the scene</a:t>
            </a:r>
            <a:r>
              <a:rPr lang="en-US" sz="2000" dirty="0" smtClean="0"/>
              <a:t>.</a:t>
            </a:r>
          </a:p>
          <a:p>
            <a:pPr>
              <a:lnSpc>
                <a:spcPct val="150000"/>
              </a:lnSpc>
            </a:pPr>
            <a:r>
              <a:rPr lang="en-US" sz="2000" b="1" dirty="0" err="1" smtClean="0"/>
              <a:t>Meanshift</a:t>
            </a:r>
            <a:r>
              <a:rPr lang="en-US" sz="2000" dirty="0" smtClean="0"/>
              <a:t>: Mean </a:t>
            </a:r>
            <a:r>
              <a:rPr lang="en-US" sz="2000" dirty="0"/>
              <a:t>Shift is a non-parametric iterative algorithm that can be used for a lot of purposes like finding modes, </a:t>
            </a:r>
            <a:r>
              <a:rPr lang="en-US" sz="2000" dirty="0" smtClean="0"/>
              <a:t>clustering</a:t>
            </a:r>
          </a:p>
          <a:p>
            <a:pPr>
              <a:lnSpc>
                <a:spcPct val="150000"/>
              </a:lnSpc>
            </a:pPr>
            <a:r>
              <a:rPr lang="en-US" sz="2000" b="1" dirty="0" err="1" smtClean="0"/>
              <a:t>Kalman</a:t>
            </a:r>
            <a:r>
              <a:rPr lang="en-US" sz="2000" b="1" dirty="0" smtClean="0"/>
              <a:t> Filters</a:t>
            </a:r>
            <a:r>
              <a:rPr lang="en-US" sz="2000" dirty="0" smtClean="0"/>
              <a:t>: The </a:t>
            </a:r>
            <a:r>
              <a:rPr lang="en-US" sz="2000" dirty="0" err="1"/>
              <a:t>Kalman</a:t>
            </a:r>
            <a:r>
              <a:rPr lang="en-US" sz="2000" dirty="0"/>
              <a:t> filter for tracking moving objects estimates a state vector comprising the parameters of the target, such as position and velocity, based on a dynamic/measurement model</a:t>
            </a:r>
            <a:endParaRPr lang="en-US" sz="2000" dirty="0" smtClean="0"/>
          </a:p>
        </p:txBody>
      </p:sp>
    </p:spTree>
    <p:extLst>
      <p:ext uri="{BB962C8B-B14F-4D97-AF65-F5344CB8AC3E}">
        <p14:creationId xmlns:p14="http://schemas.microsoft.com/office/powerpoint/2010/main" val="118689649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en-US" sz="4000" dirty="0"/>
              <a:t>Object tracking</a:t>
            </a:r>
            <a:endParaRPr lang="en-US" sz="4000" dirty="0"/>
          </a:p>
        </p:txBody>
      </p:sp>
      <p:sp>
        <p:nvSpPr>
          <p:cNvPr id="4" name="Slide Number Placeholder 3"/>
          <p:cNvSpPr>
            <a:spLocks noGrp="1"/>
          </p:cNvSpPr>
          <p:nvPr>
            <p:ph type="sldNum" sz="quarter" idx="12"/>
          </p:nvPr>
        </p:nvSpPr>
        <p:spPr/>
        <p:txBody>
          <a:bodyPr/>
          <a:lstStyle/>
          <a:p>
            <a:pPr>
              <a:defRPr/>
            </a:pPr>
            <a:fld id="{954DE669-74C6-45E8-A1CE-547538495B78}" type="slidenum">
              <a:rPr lang="en-US" smtClean="0"/>
              <a:pPr>
                <a:defRPr/>
              </a:pPr>
              <a:t>19</a:t>
            </a:fld>
            <a:endParaRPr lang="en-US" dirty="0"/>
          </a:p>
        </p:txBody>
      </p:sp>
      <p:sp>
        <p:nvSpPr>
          <p:cNvPr id="7" name="Content Placeholder 2"/>
          <p:cNvSpPr>
            <a:spLocks noGrp="1"/>
          </p:cNvSpPr>
          <p:nvPr>
            <p:ph idx="1"/>
          </p:nvPr>
        </p:nvSpPr>
        <p:spPr>
          <a:xfrm>
            <a:off x="457200" y="1752600"/>
            <a:ext cx="8229600" cy="4603750"/>
          </a:xfrm>
        </p:spPr>
        <p:txBody>
          <a:bodyPr/>
          <a:lstStyle/>
          <a:p>
            <a:pPr>
              <a:lnSpc>
                <a:spcPct val="150000"/>
              </a:lnSpc>
            </a:pPr>
            <a:r>
              <a:rPr lang="en-US" sz="2000" dirty="0"/>
              <a:t>Object tracking is the process of</a:t>
            </a:r>
            <a:r>
              <a:rPr lang="en-US" sz="2000" dirty="0" smtClean="0"/>
              <a:t>:</a:t>
            </a:r>
          </a:p>
          <a:p>
            <a:pPr lvl="1">
              <a:lnSpc>
                <a:spcPct val="150000"/>
              </a:lnSpc>
            </a:pPr>
            <a:r>
              <a:rPr lang="en-US" sz="1600" dirty="0" smtClean="0"/>
              <a:t>Taking </a:t>
            </a:r>
            <a:r>
              <a:rPr lang="en-US" sz="1600" dirty="0"/>
              <a:t>an initial set of object detections (such as an input set of bounding box coordinates</a:t>
            </a:r>
            <a:r>
              <a:rPr lang="en-US" sz="1600" dirty="0" smtClean="0"/>
              <a:t>)</a:t>
            </a:r>
          </a:p>
          <a:p>
            <a:pPr lvl="1">
              <a:lnSpc>
                <a:spcPct val="150000"/>
              </a:lnSpc>
            </a:pPr>
            <a:r>
              <a:rPr lang="en-US" sz="1600" dirty="0" smtClean="0"/>
              <a:t>Creating </a:t>
            </a:r>
            <a:r>
              <a:rPr lang="en-US" sz="1600" dirty="0"/>
              <a:t>a unique ID for each of the initial </a:t>
            </a:r>
            <a:r>
              <a:rPr lang="en-US" sz="1600" dirty="0" smtClean="0"/>
              <a:t>detections</a:t>
            </a:r>
          </a:p>
          <a:p>
            <a:pPr lvl="1">
              <a:lnSpc>
                <a:spcPct val="150000"/>
              </a:lnSpc>
            </a:pPr>
            <a:r>
              <a:rPr lang="en-US" sz="1600" dirty="0" smtClean="0"/>
              <a:t>And </a:t>
            </a:r>
            <a:r>
              <a:rPr lang="en-US" sz="1600" dirty="0"/>
              <a:t>then tracking each of the objects as they move around frames in a video, maintaining the assignment of unique IDs</a:t>
            </a:r>
            <a:endParaRPr lang="en-US" sz="1600" dirty="0" smtClean="0"/>
          </a:p>
        </p:txBody>
      </p:sp>
    </p:spTree>
    <p:extLst>
      <p:ext uri="{BB962C8B-B14F-4D97-AF65-F5344CB8AC3E}">
        <p14:creationId xmlns:p14="http://schemas.microsoft.com/office/powerpoint/2010/main" val="18203884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6" name="Rectangle 2"/>
          <p:cNvSpPr>
            <a:spLocks noGrp="1"/>
          </p:cNvSpPr>
          <p:nvPr>
            <p:ph type="title"/>
          </p:nvPr>
        </p:nvSpPr>
        <p:spPr>
          <a:xfrm>
            <a:off x="449855" y="457200"/>
            <a:ext cx="8229600" cy="639762"/>
          </a:xfrm>
        </p:spPr>
        <p:txBody>
          <a:bodyPr/>
          <a:lstStyle/>
          <a:p>
            <a:r>
              <a:rPr lang="en-US" sz="4000" dirty="0" smtClean="0"/>
              <a:t>Objectives</a:t>
            </a:r>
            <a:endParaRPr lang="en-US" sz="4000" dirty="0"/>
          </a:p>
        </p:txBody>
      </p:sp>
      <p:sp>
        <p:nvSpPr>
          <p:cNvPr id="3077" name="Rectangle 3"/>
          <p:cNvSpPr>
            <a:spLocks noGrp="1"/>
          </p:cNvSpPr>
          <p:nvPr>
            <p:ph type="body" idx="1"/>
          </p:nvPr>
        </p:nvSpPr>
        <p:spPr>
          <a:xfrm>
            <a:off x="480151" y="2133600"/>
            <a:ext cx="8458200" cy="3910338"/>
          </a:xfrm>
        </p:spPr>
        <p:txBody>
          <a:bodyPr/>
          <a:lstStyle/>
          <a:p>
            <a:pPr>
              <a:lnSpc>
                <a:spcPct val="150000"/>
              </a:lnSpc>
              <a:buClrTx/>
              <a:buSzTx/>
              <a:buFont typeface="Arial" charset="0"/>
              <a:buChar char="•"/>
            </a:pPr>
            <a:r>
              <a:rPr lang="vi-VN" sz="3000" dirty="0" smtClean="0">
                <a:latin typeface="Calibri" charset="0"/>
                <a:ea typeface="Calibri" charset="0"/>
                <a:cs typeface="Calibri" charset="0"/>
              </a:rPr>
              <a:t>What is </a:t>
            </a:r>
            <a:r>
              <a:rPr lang="vi-VN" sz="3000" dirty="0">
                <a:latin typeface="Calibri" charset="0"/>
                <a:ea typeface="Calibri" charset="0"/>
                <a:cs typeface="Calibri" charset="0"/>
              </a:rPr>
              <a:t>o</a:t>
            </a:r>
            <a:r>
              <a:rPr lang="vi-VN" sz="3000" dirty="0" smtClean="0">
                <a:latin typeface="Calibri" charset="0"/>
                <a:ea typeface="Calibri" charset="0"/>
                <a:cs typeface="Calibri" charset="0"/>
              </a:rPr>
              <a:t>bject </a:t>
            </a:r>
            <a:r>
              <a:rPr lang="vi-VN" sz="3000" dirty="0">
                <a:latin typeface="Calibri" charset="0"/>
                <a:ea typeface="Calibri" charset="0"/>
                <a:cs typeface="Calibri" charset="0"/>
              </a:rPr>
              <a:t>t</a:t>
            </a:r>
            <a:r>
              <a:rPr lang="vi-VN" sz="3000" dirty="0" smtClean="0">
                <a:latin typeface="Calibri" charset="0"/>
                <a:ea typeface="Calibri" charset="0"/>
                <a:cs typeface="Calibri" charset="0"/>
              </a:rPr>
              <a:t>racking?</a:t>
            </a:r>
          </a:p>
          <a:p>
            <a:pPr>
              <a:lnSpc>
                <a:spcPct val="150000"/>
              </a:lnSpc>
              <a:buClrTx/>
              <a:buSzTx/>
              <a:buFont typeface="Arial" charset="0"/>
              <a:buChar char="•"/>
            </a:pPr>
            <a:r>
              <a:rPr lang="vi-VN" sz="3000" dirty="0" smtClean="0">
                <a:latin typeface="Calibri" charset="0"/>
                <a:ea typeface="Calibri" charset="0"/>
                <a:cs typeface="Calibri" charset="0"/>
              </a:rPr>
              <a:t>The </a:t>
            </a:r>
            <a:r>
              <a:rPr lang="en-US" sz="3000" dirty="0">
                <a:latin typeface="Calibri" charset="0"/>
                <a:ea typeface="Calibri" charset="0"/>
                <a:cs typeface="Calibri" charset="0"/>
              </a:rPr>
              <a:t>t</a:t>
            </a:r>
            <a:r>
              <a:rPr lang="en-US" sz="3000" dirty="0" smtClean="0">
                <a:latin typeface="Calibri" charset="0"/>
                <a:ea typeface="Calibri" charset="0"/>
                <a:cs typeface="Calibri" charset="0"/>
              </a:rPr>
              <a:t>echniques </a:t>
            </a:r>
            <a:r>
              <a:rPr lang="en-US" sz="3000" dirty="0">
                <a:latin typeface="Calibri" charset="0"/>
                <a:ea typeface="Calibri" charset="0"/>
                <a:cs typeface="Calibri" charset="0"/>
              </a:rPr>
              <a:t>used in </a:t>
            </a:r>
            <a:r>
              <a:rPr lang="vi-VN" sz="3000" dirty="0">
                <a:latin typeface="Calibri" charset="0"/>
                <a:ea typeface="Calibri" charset="0"/>
                <a:cs typeface="Calibri" charset="0"/>
              </a:rPr>
              <a:t>o</a:t>
            </a:r>
            <a:r>
              <a:rPr lang="vi-VN" sz="3000" dirty="0" smtClean="0">
                <a:latin typeface="Calibri" charset="0"/>
                <a:ea typeface="Calibri" charset="0"/>
                <a:cs typeface="Calibri" charset="0"/>
              </a:rPr>
              <a:t>bject </a:t>
            </a:r>
            <a:r>
              <a:rPr lang="vi-VN" sz="3000" dirty="0">
                <a:latin typeface="Calibri" charset="0"/>
                <a:ea typeface="Calibri" charset="0"/>
                <a:cs typeface="Calibri" charset="0"/>
              </a:rPr>
              <a:t>t</a:t>
            </a:r>
            <a:r>
              <a:rPr lang="vi-VN" sz="3000" dirty="0" smtClean="0">
                <a:latin typeface="Calibri" charset="0"/>
                <a:ea typeface="Calibri" charset="0"/>
                <a:cs typeface="Calibri" charset="0"/>
              </a:rPr>
              <a:t>racking</a:t>
            </a:r>
            <a:r>
              <a:rPr lang="en-US" sz="3000" dirty="0" smtClean="0">
                <a:latin typeface="Calibri" charset="0"/>
                <a:ea typeface="Calibri" charset="0"/>
                <a:cs typeface="Calibri" charset="0"/>
              </a:rPr>
              <a:t>.</a:t>
            </a:r>
          </a:p>
          <a:p>
            <a:pPr>
              <a:lnSpc>
                <a:spcPct val="150000"/>
              </a:lnSpc>
              <a:buClrTx/>
              <a:buSzTx/>
              <a:buFont typeface="Arial" charset="0"/>
              <a:buChar char="•"/>
            </a:pPr>
            <a:r>
              <a:rPr lang="en-US" sz="3000" dirty="0" smtClean="0">
                <a:latin typeface="Calibri" charset="0"/>
                <a:ea typeface="Calibri" charset="0"/>
                <a:cs typeface="Calibri" charset="0"/>
              </a:rPr>
              <a:t>W</a:t>
            </a:r>
            <a:r>
              <a:rPr lang="vi-VN" sz="3000" dirty="0" smtClean="0">
                <a:latin typeface="Calibri" charset="0"/>
                <a:ea typeface="Calibri" charset="0"/>
                <a:cs typeface="Calibri" charset="0"/>
              </a:rPr>
              <a:t>hat is a future of object traking?</a:t>
            </a:r>
            <a:endParaRPr lang="en-US" sz="3000" dirty="0" smtClean="0">
              <a:latin typeface="Calibri" charset="0"/>
              <a:ea typeface="Calibri" charset="0"/>
              <a:cs typeface="Calibri" charset="0"/>
            </a:endParaRPr>
          </a:p>
          <a:p>
            <a:pPr>
              <a:lnSpc>
                <a:spcPct val="150000"/>
              </a:lnSpc>
              <a:buClrTx/>
              <a:buSzTx/>
              <a:buFont typeface="Arial" charset="0"/>
              <a:buChar char="•"/>
            </a:pPr>
            <a:r>
              <a:rPr lang="en-US" sz="3000" dirty="0" smtClean="0">
                <a:latin typeface="Calibri" charset="0"/>
                <a:ea typeface="Calibri" charset="0"/>
                <a:cs typeface="Calibri" charset="0"/>
              </a:rPr>
              <a:t>Applications </a:t>
            </a:r>
            <a:r>
              <a:rPr lang="en-US" sz="3000" dirty="0">
                <a:latin typeface="Calibri" charset="0"/>
                <a:ea typeface="Calibri" charset="0"/>
                <a:cs typeface="Calibri" charset="0"/>
              </a:rPr>
              <a:t>of </a:t>
            </a:r>
            <a:r>
              <a:rPr lang="vi-VN" sz="3000" dirty="0">
                <a:latin typeface="Calibri" charset="0"/>
                <a:ea typeface="Calibri" charset="0"/>
                <a:cs typeface="Calibri" charset="0"/>
              </a:rPr>
              <a:t>o</a:t>
            </a:r>
            <a:r>
              <a:rPr lang="vi-VN" sz="3000" dirty="0" smtClean="0">
                <a:latin typeface="Calibri" charset="0"/>
                <a:ea typeface="Calibri" charset="0"/>
                <a:cs typeface="Calibri" charset="0"/>
              </a:rPr>
              <a:t>bject tracking</a:t>
            </a:r>
            <a:endParaRPr lang="en-US" sz="3000" dirty="0" smtClean="0">
              <a:latin typeface="Calibri" charset="0"/>
              <a:ea typeface="Calibri" charset="0"/>
              <a:cs typeface="Calibri" charset="0"/>
            </a:endParaRPr>
          </a:p>
        </p:txBody>
      </p:sp>
      <p:sp>
        <p:nvSpPr>
          <p:cNvPr id="2" name="Slide Number Placeholder 1"/>
          <p:cNvSpPr>
            <a:spLocks noGrp="1"/>
          </p:cNvSpPr>
          <p:nvPr>
            <p:ph type="sldNum" sz="quarter" idx="12"/>
          </p:nvPr>
        </p:nvSpPr>
        <p:spPr/>
        <p:txBody>
          <a:bodyPr/>
          <a:lstStyle/>
          <a:p>
            <a:pPr>
              <a:defRPr/>
            </a:pPr>
            <a:fld id="{017F965C-3CEB-45B2-B97C-76AD457A2442}" type="slidenum">
              <a:rPr lang="en-US" smtClean="0"/>
              <a:pPr>
                <a:defRPr/>
              </a:pPr>
              <a:t>2</a:t>
            </a:fld>
            <a:endParaRPr lang="en-US" dirty="0"/>
          </a:p>
        </p:txBody>
      </p:sp>
    </p:spTree>
    <p:extLst>
      <p:ext uri="{BB962C8B-B14F-4D97-AF65-F5344CB8AC3E}">
        <p14:creationId xmlns:p14="http://schemas.microsoft.com/office/powerpoint/2010/main" val="297164528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centroid tracking algorithm</a:t>
            </a:r>
          </a:p>
        </p:txBody>
      </p:sp>
      <p:sp>
        <p:nvSpPr>
          <p:cNvPr id="4" name="Slide Number Placeholder 3"/>
          <p:cNvSpPr>
            <a:spLocks noGrp="1"/>
          </p:cNvSpPr>
          <p:nvPr>
            <p:ph type="sldNum" sz="quarter" idx="12"/>
          </p:nvPr>
        </p:nvSpPr>
        <p:spPr/>
        <p:txBody>
          <a:bodyPr/>
          <a:lstStyle/>
          <a:p>
            <a:pPr>
              <a:defRPr/>
            </a:pPr>
            <a:fld id="{017F965C-3CEB-45B2-B97C-76AD457A2442}" type="slidenum">
              <a:rPr lang="en-US" smtClean="0"/>
              <a:pPr>
                <a:defRPr/>
              </a:pPr>
              <a:t>20</a:t>
            </a:fld>
            <a:r>
              <a:rPr lang="en-US" smtClean="0"/>
              <a:t>/11</a:t>
            </a:r>
            <a:endParaRPr lang="en-US" dirty="0"/>
          </a:p>
        </p:txBody>
      </p:sp>
      <p:sp>
        <p:nvSpPr>
          <p:cNvPr id="9" name="TextBox 8">
            <a:extLst>
              <a:ext uri="{FF2B5EF4-FFF2-40B4-BE49-F238E27FC236}">
                <a16:creationId xmlns:a16="http://schemas.microsoft.com/office/drawing/2014/main" xmlns="" id="{4C23CB0C-68DA-2B47-96D9-FE62E5C6A51C}"/>
              </a:ext>
            </a:extLst>
          </p:cNvPr>
          <p:cNvSpPr txBox="1"/>
          <p:nvPr/>
        </p:nvSpPr>
        <p:spPr>
          <a:xfrm>
            <a:off x="2079024" y="2259914"/>
            <a:ext cx="184731" cy="369332"/>
          </a:xfrm>
          <a:prstGeom prst="rect">
            <a:avLst/>
          </a:prstGeom>
          <a:noFill/>
        </p:spPr>
        <p:txBody>
          <a:bodyPr wrap="square" rtlCol="0">
            <a:spAutoFit/>
          </a:bodyPr>
          <a:lstStyle/>
          <a:p>
            <a:endParaRPr lang="en-US" dirty="0"/>
          </a:p>
        </p:txBody>
      </p:sp>
      <p:grpSp>
        <p:nvGrpSpPr>
          <p:cNvPr id="25" name="Group 24"/>
          <p:cNvGrpSpPr/>
          <p:nvPr/>
        </p:nvGrpSpPr>
        <p:grpSpPr>
          <a:xfrm>
            <a:off x="1905000" y="2434535"/>
            <a:ext cx="5159432" cy="3841750"/>
            <a:chOff x="6923670" y="1329916"/>
            <a:chExt cx="5159432" cy="4387606"/>
          </a:xfrm>
        </p:grpSpPr>
        <p:pic>
          <p:nvPicPr>
            <p:cNvPr id="10" name="Picture 9">
              <a:extLst>
                <a:ext uri="{FF2B5EF4-FFF2-40B4-BE49-F238E27FC236}">
                  <a16:creationId xmlns:a16="http://schemas.microsoft.com/office/drawing/2014/main" xmlns="" id="{CEBAA057-8C26-954F-AC59-98E11D0C46E1}"/>
                </a:ext>
              </a:extLst>
            </p:cNvPr>
            <p:cNvPicPr>
              <a:picLocks noChangeAspect="1"/>
            </p:cNvPicPr>
            <p:nvPr/>
          </p:nvPicPr>
          <p:blipFill rotWithShape="1">
            <a:blip r:embed="rId2">
              <a:extLst>
                <a:ext uri="{28A0092B-C50C-407E-A947-70E740481C1C}">
                  <a14:useLocalDpi xmlns:a14="http://schemas.microsoft.com/office/drawing/2010/main" val="0"/>
                </a:ext>
              </a:extLst>
            </a:blip>
            <a:srcRect l="10656" t="7391" r="10689" b="18766"/>
            <a:stretch/>
          </p:blipFill>
          <p:spPr>
            <a:xfrm>
              <a:off x="6923670" y="1329916"/>
              <a:ext cx="5159432" cy="4387606"/>
            </a:xfrm>
            <a:prstGeom prst="rect">
              <a:avLst/>
            </a:prstGeom>
          </p:spPr>
        </p:pic>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xmlns="" id="{08346BB0-09AA-8B43-A5B4-D5A8654BB797}"/>
                    </a:ext>
                  </a:extLst>
                </p:cNvPr>
                <p:cNvSpPr txBox="1"/>
                <p:nvPr/>
              </p:nvSpPr>
              <p:spPr>
                <a:xfrm>
                  <a:off x="6985078" y="1697130"/>
                  <a:ext cx="1429494" cy="338554"/>
                </a:xfrm>
                <a:prstGeom prst="rect">
                  <a:avLst/>
                </a:prstGeom>
                <a:noFill/>
              </p:spPr>
              <p:txBody>
                <a:bodyPr wrap="square" rtlCol="0">
                  <a:spAutoFit/>
                </a:bodyPr>
                <a:lstStyle/>
                <a:p>
                  <a:r>
                    <a:rPr lang="en-US" sz="1600" dirty="0">
                      <a:solidFill>
                        <a:schemeClr val="bg1">
                          <a:lumMod val="95000"/>
                        </a:schemeClr>
                      </a:solidFill>
                    </a:rPr>
                    <a:t>(</a:t>
                  </a:r>
                  <a14:m>
                    <m:oMath xmlns:m="http://schemas.openxmlformats.org/officeDocument/2006/math">
                      <m:sSub>
                        <m:sSubPr>
                          <m:ctrlPr>
                            <a:rPr lang="en-US" sz="1600" i="1" smtClean="0">
                              <a:solidFill>
                                <a:schemeClr val="bg1">
                                  <a:lumMod val="95000"/>
                                </a:schemeClr>
                              </a:solidFill>
                              <a:latin typeface="Cambria Math" charset="0"/>
                              <a:ea typeface="Cambria Math" panose="02040503050406030204" pitchFamily="18" charset="0"/>
                            </a:rPr>
                          </m:ctrlPr>
                        </m:sSubPr>
                        <m:e>
                          <m:r>
                            <a:rPr lang="en-US" sz="1600" i="1">
                              <a:solidFill>
                                <a:schemeClr val="bg1">
                                  <a:lumMod val="95000"/>
                                </a:schemeClr>
                              </a:solidFill>
                              <a:latin typeface="Cambria Math" panose="02040503050406030204" pitchFamily="18" charset="0"/>
                              <a:ea typeface="Cambria Math" panose="02040503050406030204" pitchFamily="18" charset="0"/>
                            </a:rPr>
                            <m:t>𝑥</m:t>
                          </m:r>
                        </m:e>
                        <m:sub>
                          <m:r>
                            <a:rPr lang="en-US" sz="1600" i="1">
                              <a:solidFill>
                                <a:schemeClr val="bg1">
                                  <a:lumMod val="95000"/>
                                </a:schemeClr>
                              </a:solidFill>
                              <a:latin typeface="Cambria Math" panose="02040503050406030204" pitchFamily="18" charset="0"/>
                              <a:ea typeface="Cambria Math" panose="02040503050406030204" pitchFamily="18" charset="0"/>
                            </a:rPr>
                            <m:t>𝑠𝑡𝑎𝑟𝑡</m:t>
                          </m:r>
                        </m:sub>
                      </m:sSub>
                    </m:oMath>
                  </a14:m>
                  <a:r>
                    <a:rPr lang="en-US" sz="1600" dirty="0">
                      <a:solidFill>
                        <a:schemeClr val="bg1">
                          <a:lumMod val="95000"/>
                        </a:schemeClr>
                      </a:solidFill>
                    </a:rPr>
                    <a:t>, </a:t>
                  </a:r>
                  <a14:m>
                    <m:oMath xmlns:m="http://schemas.openxmlformats.org/officeDocument/2006/math">
                      <m:sSub>
                        <m:sSubPr>
                          <m:ctrlPr>
                            <a:rPr lang="en-US" sz="1600" i="1">
                              <a:solidFill>
                                <a:schemeClr val="bg1">
                                  <a:lumMod val="95000"/>
                                </a:schemeClr>
                              </a:solidFill>
                              <a:latin typeface="Cambria Math" charset="0"/>
                              <a:ea typeface="Cambria Math" panose="02040503050406030204" pitchFamily="18" charset="0"/>
                            </a:rPr>
                          </m:ctrlPr>
                        </m:sSubPr>
                        <m:e>
                          <m:r>
                            <a:rPr lang="en-US" sz="1600" i="1">
                              <a:solidFill>
                                <a:schemeClr val="bg1">
                                  <a:lumMod val="95000"/>
                                </a:schemeClr>
                              </a:solidFill>
                              <a:latin typeface="Cambria Math" panose="02040503050406030204" pitchFamily="18" charset="0"/>
                              <a:ea typeface="Cambria Math" panose="02040503050406030204" pitchFamily="18" charset="0"/>
                            </a:rPr>
                            <m:t>𝑦</m:t>
                          </m:r>
                        </m:e>
                        <m:sub>
                          <m:r>
                            <a:rPr lang="en-US" sz="1600" i="1">
                              <a:solidFill>
                                <a:schemeClr val="bg1">
                                  <a:lumMod val="95000"/>
                                </a:schemeClr>
                              </a:solidFill>
                              <a:latin typeface="Cambria Math" panose="02040503050406030204" pitchFamily="18" charset="0"/>
                              <a:ea typeface="Cambria Math" panose="02040503050406030204" pitchFamily="18" charset="0"/>
                            </a:rPr>
                            <m:t>𝑠𝑡𝑎𝑟𝑡</m:t>
                          </m:r>
                        </m:sub>
                      </m:sSub>
                    </m:oMath>
                  </a14:m>
                  <a:r>
                    <a:rPr lang="en-US" sz="1600" dirty="0">
                      <a:solidFill>
                        <a:schemeClr val="bg1">
                          <a:lumMod val="95000"/>
                        </a:schemeClr>
                      </a:solidFill>
                    </a:rPr>
                    <a:t>)</a:t>
                  </a:r>
                </a:p>
              </p:txBody>
            </p:sp>
          </mc:Choice>
          <mc:Fallback>
            <p:sp>
              <p:nvSpPr>
                <p:cNvPr id="11" name="TextBox 10">
                  <a:extLst>
                    <a:ext uri="{FF2B5EF4-FFF2-40B4-BE49-F238E27FC236}">
                      <a16:creationId xmlns:a16="http://schemas.microsoft.com/office/drawing/2014/main" xmlns:a14="http://schemas.microsoft.com/office/drawing/2010/main" xmlns="" id="{08346BB0-09AA-8B43-A5B4-D5A8654BB797}"/>
                    </a:ext>
                  </a:extLst>
                </p:cNvPr>
                <p:cNvSpPr txBox="1">
                  <a:spLocks noRot="1" noChangeAspect="1" noMove="1" noResize="1" noEditPoints="1" noAdjustHandles="1" noChangeArrowheads="1" noChangeShapeType="1" noTextEdit="1"/>
                </p:cNvSpPr>
                <p:nvPr/>
              </p:nvSpPr>
              <p:spPr>
                <a:xfrm>
                  <a:off x="6985078" y="1697130"/>
                  <a:ext cx="1429494" cy="338554"/>
                </a:xfrm>
                <a:prstGeom prst="rect">
                  <a:avLst/>
                </a:prstGeom>
                <a:blipFill rotWithShape="0">
                  <a:blip r:embed="rId3"/>
                  <a:stretch>
                    <a:fillRect l="-2564" t="-6122" r="-1282" b="-38776"/>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xmlns="" id="{E7579A26-89DC-3548-A9AA-6A989DDA22FA}"/>
                </a:ext>
              </a:extLst>
            </p:cNvPr>
            <p:cNvCxnSpPr>
              <a:cxnSpLocks/>
            </p:cNvCxnSpPr>
            <p:nvPr/>
          </p:nvCxnSpPr>
          <p:spPr>
            <a:xfrm flipH="1">
              <a:off x="7605108" y="2035684"/>
              <a:ext cx="94717" cy="28481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xmlns="" id="{8AA1C94C-3A56-F340-BAB0-D2FC08615729}"/>
                    </a:ext>
                  </a:extLst>
                </p:cNvPr>
                <p:cNvSpPr txBox="1"/>
                <p:nvPr/>
              </p:nvSpPr>
              <p:spPr>
                <a:xfrm>
                  <a:off x="8319623" y="3662093"/>
                  <a:ext cx="1232132" cy="338554"/>
                </a:xfrm>
                <a:prstGeom prst="rect">
                  <a:avLst/>
                </a:prstGeom>
                <a:noFill/>
                <a:ln>
                  <a:noFill/>
                </a:ln>
              </p:spPr>
              <p:txBody>
                <a:bodyPr wrap="square" rtlCol="0">
                  <a:spAutoFit/>
                </a:bodyPr>
                <a:lstStyle/>
                <a:p>
                  <a:r>
                    <a:rPr lang="en-US" sz="1600" dirty="0">
                      <a:solidFill>
                        <a:schemeClr val="bg1"/>
                      </a:solidFill>
                    </a:rPr>
                    <a:t>(</a:t>
                  </a:r>
                  <a14:m>
                    <m:oMath xmlns:m="http://schemas.openxmlformats.org/officeDocument/2006/math">
                      <m:sSub>
                        <m:sSubPr>
                          <m:ctrlPr>
                            <a:rPr lang="en-US" sz="1600" i="1" smtClean="0">
                              <a:solidFill>
                                <a:schemeClr val="bg1"/>
                              </a:solidFill>
                              <a:latin typeface="Cambria Math" charset="0"/>
                              <a:ea typeface="Cambria Math" panose="02040503050406030204" pitchFamily="18" charset="0"/>
                            </a:rPr>
                          </m:ctrlPr>
                        </m:sSubPr>
                        <m:e>
                          <m:r>
                            <a:rPr lang="en-US" sz="1600" i="1">
                              <a:solidFill>
                                <a:schemeClr val="bg1"/>
                              </a:solidFill>
                              <a:latin typeface="Cambria Math" panose="02040503050406030204" pitchFamily="18" charset="0"/>
                              <a:ea typeface="Cambria Math" panose="02040503050406030204" pitchFamily="18" charset="0"/>
                            </a:rPr>
                            <m:t>𝑥</m:t>
                          </m:r>
                        </m:e>
                        <m:sub>
                          <m:r>
                            <a:rPr lang="en-US" sz="1600" i="1">
                              <a:solidFill>
                                <a:schemeClr val="bg1"/>
                              </a:solidFill>
                              <a:latin typeface="Cambria Math" panose="02040503050406030204" pitchFamily="18" charset="0"/>
                              <a:ea typeface="Cambria Math" panose="02040503050406030204" pitchFamily="18" charset="0"/>
                            </a:rPr>
                            <m:t>𝑒𝑛𝑑</m:t>
                          </m:r>
                        </m:sub>
                      </m:sSub>
                    </m:oMath>
                  </a14:m>
                  <a:r>
                    <a:rPr lang="en-US" sz="1600" dirty="0">
                      <a:solidFill>
                        <a:schemeClr val="bg1"/>
                      </a:solidFill>
                    </a:rPr>
                    <a:t>, </a:t>
                  </a:r>
                  <a14:m>
                    <m:oMath xmlns:m="http://schemas.openxmlformats.org/officeDocument/2006/math">
                      <m:sSub>
                        <m:sSubPr>
                          <m:ctrlPr>
                            <a:rPr lang="en-US" sz="1600" i="1">
                              <a:solidFill>
                                <a:schemeClr val="bg1"/>
                              </a:solidFill>
                              <a:latin typeface="Cambria Math" charset="0"/>
                              <a:ea typeface="Cambria Math" panose="02040503050406030204" pitchFamily="18" charset="0"/>
                            </a:rPr>
                          </m:ctrlPr>
                        </m:sSubPr>
                        <m:e>
                          <m:r>
                            <a:rPr lang="en-US" sz="1600" i="1">
                              <a:solidFill>
                                <a:schemeClr val="bg1"/>
                              </a:solidFill>
                              <a:latin typeface="Cambria Math" panose="02040503050406030204" pitchFamily="18" charset="0"/>
                              <a:ea typeface="Cambria Math" panose="02040503050406030204" pitchFamily="18" charset="0"/>
                            </a:rPr>
                            <m:t>𝑦</m:t>
                          </m:r>
                        </m:e>
                        <m:sub>
                          <m:r>
                            <a:rPr lang="en-US" sz="1600" i="1">
                              <a:solidFill>
                                <a:schemeClr val="bg1"/>
                              </a:solidFill>
                              <a:latin typeface="Cambria Math" panose="02040503050406030204" pitchFamily="18" charset="0"/>
                              <a:ea typeface="Cambria Math" panose="02040503050406030204" pitchFamily="18" charset="0"/>
                            </a:rPr>
                            <m:t>𝑒𝑛𝑑</m:t>
                          </m:r>
                        </m:sub>
                      </m:sSub>
                    </m:oMath>
                  </a14:m>
                  <a:r>
                    <a:rPr lang="en-US" sz="1600" dirty="0">
                      <a:solidFill>
                        <a:schemeClr val="bg1"/>
                      </a:solidFill>
                    </a:rPr>
                    <a:t>)</a:t>
                  </a:r>
                </a:p>
              </p:txBody>
            </p:sp>
          </mc:Choice>
          <mc:Fallback>
            <p:sp>
              <p:nvSpPr>
                <p:cNvPr id="13" name="TextBox 12">
                  <a:extLst>
                    <a:ext uri="{FF2B5EF4-FFF2-40B4-BE49-F238E27FC236}">
                      <a16:creationId xmlns:a16="http://schemas.microsoft.com/office/drawing/2014/main" xmlns:a14="http://schemas.microsoft.com/office/drawing/2010/main" xmlns="" id="{8AA1C94C-3A56-F340-BAB0-D2FC08615729}"/>
                    </a:ext>
                  </a:extLst>
                </p:cNvPr>
                <p:cNvSpPr txBox="1">
                  <a:spLocks noRot="1" noChangeAspect="1" noMove="1" noResize="1" noEditPoints="1" noAdjustHandles="1" noChangeArrowheads="1" noChangeShapeType="1" noTextEdit="1"/>
                </p:cNvSpPr>
                <p:nvPr/>
              </p:nvSpPr>
              <p:spPr>
                <a:xfrm>
                  <a:off x="8319623" y="3662093"/>
                  <a:ext cx="1232132" cy="338554"/>
                </a:xfrm>
                <a:prstGeom prst="rect">
                  <a:avLst/>
                </a:prstGeom>
                <a:blipFill rotWithShape="0">
                  <a:blip r:embed="rId4"/>
                  <a:stretch>
                    <a:fillRect l="-2463" t="-6122" r="-1478" b="-38776"/>
                  </a:stretch>
                </a:blipFill>
                <a:ln>
                  <a:noFill/>
                </a:ln>
              </p:spPr>
              <p:txBody>
                <a:bodyPr/>
                <a:lstStyle/>
                <a:p>
                  <a:r>
                    <a:rPr lang="en-US">
                      <a:noFill/>
                    </a:rPr>
                    <a:t> </a:t>
                  </a:r>
                </a:p>
              </p:txBody>
            </p:sp>
          </mc:Fallback>
        </mc:AlternateContent>
        <p:cxnSp>
          <p:nvCxnSpPr>
            <p:cNvPr id="14" name="Straight Arrow Connector 13">
              <a:extLst>
                <a:ext uri="{FF2B5EF4-FFF2-40B4-BE49-F238E27FC236}">
                  <a16:creationId xmlns:a16="http://schemas.microsoft.com/office/drawing/2014/main" xmlns="" id="{0EDD4128-78E8-7A46-B8B1-E7BE90ED1D2B}"/>
                </a:ext>
              </a:extLst>
            </p:cNvPr>
            <p:cNvCxnSpPr>
              <a:cxnSpLocks/>
            </p:cNvCxnSpPr>
            <p:nvPr/>
          </p:nvCxnSpPr>
          <p:spPr>
            <a:xfrm flipH="1" flipV="1">
              <a:off x="8504222" y="3317130"/>
              <a:ext cx="373154" cy="4131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5" name="TextBox 14">
                  <a:extLst>
                    <a:ext uri="{FF2B5EF4-FFF2-40B4-BE49-F238E27FC236}">
                      <a16:creationId xmlns:a16="http://schemas.microsoft.com/office/drawing/2014/main" xmlns="" id="{82A3FEC0-4BA7-DA4A-9964-4A97E2409EB2}"/>
                    </a:ext>
                  </a:extLst>
                </p:cNvPr>
                <p:cNvSpPr txBox="1"/>
                <p:nvPr/>
              </p:nvSpPr>
              <p:spPr>
                <a:xfrm>
                  <a:off x="8999189" y="2753151"/>
                  <a:ext cx="2408181" cy="338554"/>
                </a:xfrm>
                <a:prstGeom prst="rect">
                  <a:avLst/>
                </a:prstGeom>
                <a:noFill/>
              </p:spPr>
              <p:txBody>
                <a:bodyPr wrap="square" rtlCol="0">
                  <a:spAutoFit/>
                </a:bodyPr>
                <a:lstStyle/>
                <a:p>
                  <a:r>
                    <a:rPr lang="en-US" sz="1600" dirty="0">
                      <a:solidFill>
                        <a:schemeClr val="bg1">
                          <a:lumMod val="95000"/>
                        </a:schemeClr>
                      </a:solidFill>
                    </a:rPr>
                    <a:t>(</a:t>
                  </a:r>
                  <a14:m>
                    <m:oMath xmlns:m="http://schemas.openxmlformats.org/officeDocument/2006/math">
                      <m:sSub>
                        <m:sSubPr>
                          <m:ctrlPr>
                            <a:rPr lang="en-US" sz="1600" i="1" smtClean="0">
                              <a:solidFill>
                                <a:schemeClr val="bg1">
                                  <a:lumMod val="95000"/>
                                </a:schemeClr>
                              </a:solidFill>
                              <a:latin typeface="Cambria Math" charset="0"/>
                              <a:ea typeface="Cambria Math" panose="02040503050406030204" pitchFamily="18" charset="0"/>
                            </a:rPr>
                          </m:ctrlPr>
                        </m:sSubPr>
                        <m:e>
                          <m:r>
                            <a:rPr lang="en-US" sz="1600" i="1">
                              <a:solidFill>
                                <a:schemeClr val="bg1">
                                  <a:lumMod val="95000"/>
                                </a:schemeClr>
                              </a:solidFill>
                              <a:latin typeface="Cambria Math" panose="02040503050406030204" pitchFamily="18" charset="0"/>
                              <a:ea typeface="Cambria Math" panose="02040503050406030204" pitchFamily="18" charset="0"/>
                            </a:rPr>
                            <m:t>𝑥</m:t>
                          </m:r>
                        </m:e>
                        <m:sub>
                          <m:r>
                            <a:rPr lang="en-US" sz="1600" i="1">
                              <a:solidFill>
                                <a:schemeClr val="bg1">
                                  <a:lumMod val="95000"/>
                                </a:schemeClr>
                              </a:solidFill>
                              <a:latin typeface="Cambria Math" panose="02040503050406030204" pitchFamily="18" charset="0"/>
                              <a:ea typeface="Cambria Math" panose="02040503050406030204" pitchFamily="18" charset="0"/>
                            </a:rPr>
                            <m:t>𝑐𝑒𝑛𝑡𝑟𝑖𝑜𝑑</m:t>
                          </m:r>
                        </m:sub>
                      </m:sSub>
                    </m:oMath>
                  </a14:m>
                  <a:r>
                    <a:rPr lang="en-US" sz="1600" dirty="0">
                      <a:solidFill>
                        <a:schemeClr val="bg1">
                          <a:lumMod val="95000"/>
                        </a:schemeClr>
                      </a:solidFill>
                    </a:rPr>
                    <a:t>, </a:t>
                  </a:r>
                  <a14:m>
                    <m:oMath xmlns:m="http://schemas.openxmlformats.org/officeDocument/2006/math">
                      <m:sSub>
                        <m:sSubPr>
                          <m:ctrlPr>
                            <a:rPr lang="en-US" sz="1600" i="1">
                              <a:solidFill>
                                <a:schemeClr val="bg1">
                                  <a:lumMod val="95000"/>
                                </a:schemeClr>
                              </a:solidFill>
                              <a:latin typeface="Cambria Math" charset="0"/>
                              <a:ea typeface="Cambria Math" panose="02040503050406030204" pitchFamily="18" charset="0"/>
                            </a:rPr>
                          </m:ctrlPr>
                        </m:sSubPr>
                        <m:e>
                          <m:r>
                            <a:rPr lang="en-US" sz="1600" i="1">
                              <a:solidFill>
                                <a:schemeClr val="bg1">
                                  <a:lumMod val="95000"/>
                                </a:schemeClr>
                              </a:solidFill>
                              <a:latin typeface="Cambria Math" panose="02040503050406030204" pitchFamily="18" charset="0"/>
                              <a:ea typeface="Cambria Math" panose="02040503050406030204" pitchFamily="18" charset="0"/>
                            </a:rPr>
                            <m:t>𝑦</m:t>
                          </m:r>
                        </m:e>
                        <m:sub>
                          <m:r>
                            <a:rPr lang="en-US" sz="1600" i="1">
                              <a:solidFill>
                                <a:schemeClr val="bg1">
                                  <a:lumMod val="95000"/>
                                </a:schemeClr>
                              </a:solidFill>
                              <a:latin typeface="Cambria Math" panose="02040503050406030204" pitchFamily="18" charset="0"/>
                              <a:ea typeface="Cambria Math" panose="02040503050406030204" pitchFamily="18" charset="0"/>
                            </a:rPr>
                            <m:t>𝑐𝑒𝑛𝑡𝑟𝑖𝑜𝑑</m:t>
                          </m:r>
                        </m:sub>
                      </m:sSub>
                    </m:oMath>
                  </a14:m>
                  <a:r>
                    <a:rPr lang="en-US" sz="1600" dirty="0">
                      <a:solidFill>
                        <a:schemeClr val="bg1">
                          <a:lumMod val="95000"/>
                        </a:schemeClr>
                      </a:solidFill>
                    </a:rPr>
                    <a:t>)</a:t>
                  </a:r>
                </a:p>
              </p:txBody>
            </p:sp>
          </mc:Choice>
          <mc:Fallback>
            <p:sp>
              <p:nvSpPr>
                <p:cNvPr id="15" name="TextBox 14">
                  <a:extLst>
                    <a:ext uri="{FF2B5EF4-FFF2-40B4-BE49-F238E27FC236}">
                      <a16:creationId xmlns:a16="http://schemas.microsoft.com/office/drawing/2014/main" xmlns:a14="http://schemas.microsoft.com/office/drawing/2010/main" xmlns="" id="{82A3FEC0-4BA7-DA4A-9964-4A97E2409EB2}"/>
                    </a:ext>
                  </a:extLst>
                </p:cNvPr>
                <p:cNvSpPr txBox="1">
                  <a:spLocks noRot="1" noChangeAspect="1" noMove="1" noResize="1" noEditPoints="1" noAdjustHandles="1" noChangeArrowheads="1" noChangeShapeType="1" noTextEdit="1"/>
                </p:cNvSpPr>
                <p:nvPr/>
              </p:nvSpPr>
              <p:spPr>
                <a:xfrm>
                  <a:off x="8999189" y="2753151"/>
                  <a:ext cx="2408181" cy="338554"/>
                </a:xfrm>
                <a:prstGeom prst="rect">
                  <a:avLst/>
                </a:prstGeom>
                <a:blipFill rotWithShape="0">
                  <a:blip r:embed="rId5"/>
                  <a:stretch>
                    <a:fillRect l="-1519" t="-6250" b="-41667"/>
                  </a:stretch>
                </a:blipFill>
              </p:spPr>
              <p:txBody>
                <a:bodyPr/>
                <a:lstStyle/>
                <a:p>
                  <a:r>
                    <a:rPr lang="en-US">
                      <a:noFill/>
                    </a:rPr>
                    <a:t> </a:t>
                  </a:r>
                </a:p>
              </p:txBody>
            </p:sp>
          </mc:Fallback>
        </mc:AlternateContent>
        <p:cxnSp>
          <p:nvCxnSpPr>
            <p:cNvPr id="16" name="Straight Arrow Connector 15">
              <a:extLst>
                <a:ext uri="{FF2B5EF4-FFF2-40B4-BE49-F238E27FC236}">
                  <a16:creationId xmlns:a16="http://schemas.microsoft.com/office/drawing/2014/main" xmlns="" id="{9A1CBA27-7E9F-5D4A-94A6-06EDDE411539}"/>
                </a:ext>
              </a:extLst>
            </p:cNvPr>
            <p:cNvCxnSpPr>
              <a:cxnSpLocks/>
            </p:cNvCxnSpPr>
            <p:nvPr/>
          </p:nvCxnSpPr>
          <p:spPr>
            <a:xfrm flipH="1" flipV="1">
              <a:off x="8097249" y="2828944"/>
              <a:ext cx="901940" cy="9348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17" name="TextBox 16">
            <a:extLst>
              <a:ext uri="{FF2B5EF4-FFF2-40B4-BE49-F238E27FC236}">
                <a16:creationId xmlns:a16="http://schemas.microsoft.com/office/drawing/2014/main" xmlns="" id="{C7E10F9D-9CA3-864F-A9D3-9F7F0A157138}"/>
              </a:ext>
            </a:extLst>
          </p:cNvPr>
          <p:cNvSpPr txBox="1"/>
          <p:nvPr/>
        </p:nvSpPr>
        <p:spPr>
          <a:xfrm>
            <a:off x="685341" y="1052960"/>
            <a:ext cx="1788118" cy="400110"/>
          </a:xfrm>
          <a:prstGeom prst="rect">
            <a:avLst/>
          </a:prstGeom>
          <a:noFill/>
        </p:spPr>
        <p:txBody>
          <a:bodyPr wrap="none" rtlCol="0">
            <a:spAutoFit/>
          </a:bodyPr>
          <a:lstStyle/>
          <a:p>
            <a:r>
              <a:rPr lang="en-US" sz="2000" b="1" dirty="0"/>
              <a:t>Tracking object</a:t>
            </a:r>
          </a:p>
        </p:txBody>
      </p:sp>
      <mc:AlternateContent xmlns:mc="http://schemas.openxmlformats.org/markup-compatibility/2006">
        <mc:Choice xmlns:a14="http://schemas.microsoft.com/office/drawing/2010/main" Requires="a14">
          <p:sp>
            <p:nvSpPr>
              <p:cNvPr id="18" name="TextBox 17">
                <a:extLst>
                  <a:ext uri="{FF2B5EF4-FFF2-40B4-BE49-F238E27FC236}">
                    <a16:creationId xmlns:a16="http://schemas.microsoft.com/office/drawing/2014/main" xmlns="" id="{E60318DD-3B8F-E847-9E87-BD023B987FCD}"/>
                  </a:ext>
                </a:extLst>
              </p:cNvPr>
              <p:cNvSpPr txBox="1"/>
              <p:nvPr/>
            </p:nvSpPr>
            <p:spPr>
              <a:xfrm>
                <a:off x="1114840" y="1824527"/>
                <a:ext cx="5155491" cy="461473"/>
              </a:xfrm>
              <a:prstGeom prst="rect">
                <a:avLst/>
              </a:prstGeom>
              <a:solidFill>
                <a:schemeClr val="bg1"/>
              </a:solidFill>
            </p:spPr>
            <p:txBody>
              <a:bodyPr wrap="square" rtlCol="0">
                <a:spAutoFit/>
              </a:bodyPr>
              <a:lstStyle/>
              <a:p>
                <a:r>
                  <a:rPr lang="en-US" dirty="0">
                    <a:solidFill>
                      <a:schemeClr val="accent1">
                        <a:lumMod val="75000"/>
                      </a:schemeClr>
                    </a:solidFill>
                  </a:rPr>
                  <a:t>(</a:t>
                </a:r>
                <a14:m>
                  <m:oMath xmlns:m="http://schemas.openxmlformats.org/officeDocument/2006/math">
                    <m:sSub>
                      <m:sSubPr>
                        <m:ctrlPr>
                          <a:rPr lang="en-US" i="1">
                            <a:solidFill>
                              <a:schemeClr val="accent1">
                                <a:lumMod val="75000"/>
                              </a:schemeClr>
                            </a:solidFill>
                            <a:latin typeface="Cambria Math" charset="0"/>
                            <a:ea typeface="Cambria Math" panose="02040503050406030204" pitchFamily="18" charset="0"/>
                          </a:rPr>
                        </m:ctrlPr>
                      </m:sSubPr>
                      <m:e>
                        <m:r>
                          <a:rPr lang="en-US" i="1">
                            <a:solidFill>
                              <a:schemeClr val="accent1">
                                <a:lumMod val="75000"/>
                              </a:schemeClr>
                            </a:solidFill>
                            <a:latin typeface="Cambria Math" panose="02040503050406030204" pitchFamily="18" charset="0"/>
                            <a:ea typeface="Cambria Math" panose="02040503050406030204" pitchFamily="18" charset="0"/>
                          </a:rPr>
                          <m:t>𝑥</m:t>
                        </m:r>
                      </m:e>
                      <m:sub>
                        <m:r>
                          <a:rPr lang="en-US" i="1">
                            <a:solidFill>
                              <a:schemeClr val="accent1">
                                <a:lumMod val="75000"/>
                              </a:schemeClr>
                            </a:solidFill>
                            <a:latin typeface="Cambria Math" panose="02040503050406030204" pitchFamily="18" charset="0"/>
                            <a:ea typeface="Cambria Math" panose="02040503050406030204" pitchFamily="18" charset="0"/>
                          </a:rPr>
                          <m:t>𝑐𝑒𝑛𝑡𝑟𝑖𝑜𝑑</m:t>
                        </m:r>
                      </m:sub>
                    </m:sSub>
                  </m:oMath>
                </a14:m>
                <a:r>
                  <a:rPr lang="en-US" dirty="0">
                    <a:solidFill>
                      <a:schemeClr val="accent1">
                        <a:lumMod val="75000"/>
                      </a:schemeClr>
                    </a:solidFill>
                  </a:rPr>
                  <a:t>, </a:t>
                </a:r>
                <a14:m>
                  <m:oMath xmlns:m="http://schemas.openxmlformats.org/officeDocument/2006/math">
                    <m:sSub>
                      <m:sSubPr>
                        <m:ctrlPr>
                          <a:rPr lang="en-US" i="1">
                            <a:solidFill>
                              <a:schemeClr val="accent1">
                                <a:lumMod val="75000"/>
                              </a:schemeClr>
                            </a:solidFill>
                            <a:latin typeface="Cambria Math" charset="0"/>
                            <a:ea typeface="Cambria Math" panose="02040503050406030204" pitchFamily="18" charset="0"/>
                          </a:rPr>
                        </m:ctrlPr>
                      </m:sSubPr>
                      <m:e>
                        <m:r>
                          <a:rPr lang="en-US" i="1">
                            <a:solidFill>
                              <a:schemeClr val="accent1">
                                <a:lumMod val="75000"/>
                              </a:schemeClr>
                            </a:solidFill>
                            <a:latin typeface="Cambria Math" panose="02040503050406030204" pitchFamily="18" charset="0"/>
                            <a:ea typeface="Cambria Math" panose="02040503050406030204" pitchFamily="18" charset="0"/>
                          </a:rPr>
                          <m:t>𝑦</m:t>
                        </m:r>
                      </m:e>
                      <m:sub>
                        <m:r>
                          <a:rPr lang="en-US" i="1">
                            <a:solidFill>
                              <a:schemeClr val="accent1">
                                <a:lumMod val="75000"/>
                              </a:schemeClr>
                            </a:solidFill>
                            <a:latin typeface="Cambria Math" panose="02040503050406030204" pitchFamily="18" charset="0"/>
                            <a:ea typeface="Cambria Math" panose="02040503050406030204" pitchFamily="18" charset="0"/>
                          </a:rPr>
                          <m:t>𝑐𝑒𝑛𝑡𝑟𝑖𝑜𝑑</m:t>
                        </m:r>
                      </m:sub>
                    </m:sSub>
                  </m:oMath>
                </a14:m>
                <a:r>
                  <a:rPr lang="en-US" dirty="0">
                    <a:solidFill>
                      <a:schemeClr val="accent1">
                        <a:lumMod val="75000"/>
                      </a:schemeClr>
                    </a:solidFill>
                  </a:rPr>
                  <a:t>) </a:t>
                </a:r>
                <a14:m>
                  <m:oMath xmlns:m="http://schemas.openxmlformats.org/officeDocument/2006/math">
                    <m:r>
                      <a:rPr lang="en-US" b="0" i="1" smtClean="0">
                        <a:solidFill>
                          <a:schemeClr val="accent1">
                            <a:lumMod val="75000"/>
                          </a:schemeClr>
                        </a:solidFill>
                        <a:latin typeface="Cambria Math" panose="02040503050406030204" pitchFamily="18" charset="0"/>
                      </a:rPr>
                      <m:t>=(</m:t>
                    </m:r>
                    <m:f>
                      <m:fPr>
                        <m:ctrlPr>
                          <a:rPr lang="en-US" i="1" smtClean="0">
                            <a:solidFill>
                              <a:schemeClr val="accent1">
                                <a:lumMod val="75000"/>
                              </a:schemeClr>
                            </a:solidFill>
                            <a:latin typeface="Cambria Math" charset="0"/>
                          </a:rPr>
                        </m:ctrlPr>
                      </m:fPr>
                      <m:num>
                        <m:sSub>
                          <m:sSubPr>
                            <m:ctrlPr>
                              <a:rPr lang="en-US" b="0" i="1" smtClean="0">
                                <a:solidFill>
                                  <a:schemeClr val="accent1">
                                    <a:lumMod val="75000"/>
                                  </a:schemeClr>
                                </a:solidFill>
                                <a:latin typeface="Cambria Math" charset="0"/>
                              </a:rPr>
                            </m:ctrlPr>
                          </m:sSubPr>
                          <m:e>
                            <m:r>
                              <a:rPr lang="en-US" b="0" i="1" smtClean="0">
                                <a:solidFill>
                                  <a:schemeClr val="accent1">
                                    <a:lumMod val="75000"/>
                                  </a:schemeClr>
                                </a:solidFill>
                                <a:latin typeface="Cambria Math" panose="02040503050406030204" pitchFamily="18" charset="0"/>
                              </a:rPr>
                              <m:t>𝑥</m:t>
                            </m:r>
                          </m:e>
                          <m:sub>
                            <m:r>
                              <a:rPr lang="en-US" b="0" i="1" smtClean="0">
                                <a:solidFill>
                                  <a:schemeClr val="accent1">
                                    <a:lumMod val="75000"/>
                                  </a:schemeClr>
                                </a:solidFill>
                                <a:latin typeface="Cambria Math" panose="02040503050406030204" pitchFamily="18" charset="0"/>
                              </a:rPr>
                              <m:t>𝑒𝑛𝑑</m:t>
                            </m:r>
                          </m:sub>
                        </m:sSub>
                        <m:r>
                          <a:rPr lang="en-US" b="0" i="1" smtClean="0">
                            <a:solidFill>
                              <a:schemeClr val="accent1">
                                <a:lumMod val="75000"/>
                              </a:schemeClr>
                            </a:solidFill>
                            <a:latin typeface="Cambria Math" panose="02040503050406030204" pitchFamily="18" charset="0"/>
                          </a:rPr>
                          <m:t>−</m:t>
                        </m:r>
                        <m:sSub>
                          <m:sSubPr>
                            <m:ctrlPr>
                              <a:rPr lang="en-US" b="0" i="1" smtClean="0">
                                <a:solidFill>
                                  <a:schemeClr val="accent1">
                                    <a:lumMod val="75000"/>
                                  </a:schemeClr>
                                </a:solidFill>
                                <a:latin typeface="Cambria Math" charset="0"/>
                              </a:rPr>
                            </m:ctrlPr>
                          </m:sSubPr>
                          <m:e>
                            <m:r>
                              <a:rPr lang="en-US" b="0" i="1" smtClean="0">
                                <a:solidFill>
                                  <a:schemeClr val="accent1">
                                    <a:lumMod val="75000"/>
                                  </a:schemeClr>
                                </a:solidFill>
                                <a:latin typeface="Cambria Math" panose="02040503050406030204" pitchFamily="18" charset="0"/>
                              </a:rPr>
                              <m:t>𝑥</m:t>
                            </m:r>
                          </m:e>
                          <m:sub>
                            <m:r>
                              <a:rPr lang="en-US" b="0" i="1" smtClean="0">
                                <a:solidFill>
                                  <a:schemeClr val="accent1">
                                    <a:lumMod val="75000"/>
                                  </a:schemeClr>
                                </a:solidFill>
                                <a:latin typeface="Cambria Math" panose="02040503050406030204" pitchFamily="18" charset="0"/>
                              </a:rPr>
                              <m:t>𝑠𝑡𝑎𝑟𝑡</m:t>
                            </m:r>
                          </m:sub>
                        </m:sSub>
                      </m:num>
                      <m:den>
                        <m:r>
                          <a:rPr lang="en-US" b="0" i="1" smtClean="0">
                            <a:solidFill>
                              <a:schemeClr val="accent1">
                                <a:lumMod val="75000"/>
                              </a:schemeClr>
                            </a:solidFill>
                            <a:latin typeface="Cambria Math" panose="02040503050406030204" pitchFamily="18" charset="0"/>
                          </a:rPr>
                          <m:t>2</m:t>
                        </m:r>
                      </m:den>
                    </m:f>
                  </m:oMath>
                </a14:m>
                <a:r>
                  <a:rPr lang="en-US" dirty="0">
                    <a:solidFill>
                      <a:schemeClr val="accent1">
                        <a:lumMod val="75000"/>
                      </a:schemeClr>
                    </a:solidFill>
                  </a:rPr>
                  <a:t>,</a:t>
                </a:r>
                <a14:m>
                  <m:oMath xmlns:m="http://schemas.openxmlformats.org/officeDocument/2006/math">
                    <m:f>
                      <m:fPr>
                        <m:ctrlPr>
                          <a:rPr lang="en-US" i="1" dirty="0" smtClean="0">
                            <a:solidFill>
                              <a:schemeClr val="accent1">
                                <a:lumMod val="75000"/>
                              </a:schemeClr>
                            </a:solidFill>
                            <a:latin typeface="Cambria Math" charset="0"/>
                          </a:rPr>
                        </m:ctrlPr>
                      </m:fPr>
                      <m:num>
                        <m:sSub>
                          <m:sSubPr>
                            <m:ctrlPr>
                              <a:rPr lang="en-US" b="0" i="1" dirty="0" smtClean="0">
                                <a:solidFill>
                                  <a:schemeClr val="accent1">
                                    <a:lumMod val="75000"/>
                                  </a:schemeClr>
                                </a:solidFill>
                                <a:latin typeface="Cambria Math" charset="0"/>
                              </a:rPr>
                            </m:ctrlPr>
                          </m:sSubPr>
                          <m:e>
                            <m:r>
                              <a:rPr lang="en-US" b="0" i="1" dirty="0" smtClean="0">
                                <a:solidFill>
                                  <a:schemeClr val="accent1">
                                    <a:lumMod val="75000"/>
                                  </a:schemeClr>
                                </a:solidFill>
                                <a:latin typeface="Cambria Math" panose="02040503050406030204" pitchFamily="18" charset="0"/>
                              </a:rPr>
                              <m:t>𝑦</m:t>
                            </m:r>
                          </m:e>
                          <m:sub>
                            <m:r>
                              <a:rPr lang="en-US" b="0" i="1" dirty="0" smtClean="0">
                                <a:solidFill>
                                  <a:schemeClr val="accent1">
                                    <a:lumMod val="75000"/>
                                  </a:schemeClr>
                                </a:solidFill>
                                <a:latin typeface="Cambria Math" panose="02040503050406030204" pitchFamily="18" charset="0"/>
                              </a:rPr>
                              <m:t>𝑠𝑡𝑎𝑟𝑡</m:t>
                            </m:r>
                          </m:sub>
                        </m:sSub>
                        <m:r>
                          <a:rPr lang="en-US" b="0" i="1" dirty="0" smtClean="0">
                            <a:solidFill>
                              <a:schemeClr val="accent1">
                                <a:lumMod val="75000"/>
                              </a:schemeClr>
                            </a:solidFill>
                            <a:latin typeface="Cambria Math" panose="02040503050406030204" pitchFamily="18" charset="0"/>
                          </a:rPr>
                          <m:t>−</m:t>
                        </m:r>
                        <m:sSub>
                          <m:sSubPr>
                            <m:ctrlPr>
                              <a:rPr lang="en-US" b="0" i="1" dirty="0" smtClean="0">
                                <a:solidFill>
                                  <a:schemeClr val="accent1">
                                    <a:lumMod val="75000"/>
                                  </a:schemeClr>
                                </a:solidFill>
                                <a:latin typeface="Cambria Math" charset="0"/>
                              </a:rPr>
                            </m:ctrlPr>
                          </m:sSubPr>
                          <m:e>
                            <m:r>
                              <a:rPr lang="en-US" b="0" i="1" dirty="0" smtClean="0">
                                <a:solidFill>
                                  <a:schemeClr val="accent1">
                                    <a:lumMod val="75000"/>
                                  </a:schemeClr>
                                </a:solidFill>
                                <a:latin typeface="Cambria Math" panose="02040503050406030204" pitchFamily="18" charset="0"/>
                              </a:rPr>
                              <m:t>𝑦</m:t>
                            </m:r>
                          </m:e>
                          <m:sub>
                            <m:r>
                              <a:rPr lang="en-US" b="0" i="1" dirty="0" smtClean="0">
                                <a:solidFill>
                                  <a:schemeClr val="accent1">
                                    <a:lumMod val="75000"/>
                                  </a:schemeClr>
                                </a:solidFill>
                                <a:latin typeface="Cambria Math" panose="02040503050406030204" pitchFamily="18" charset="0"/>
                              </a:rPr>
                              <m:t>𝑒𝑛𝑑</m:t>
                            </m:r>
                          </m:sub>
                        </m:sSub>
                      </m:num>
                      <m:den>
                        <m:r>
                          <a:rPr lang="en-US" b="0" i="1" dirty="0" smtClean="0">
                            <a:solidFill>
                              <a:schemeClr val="accent1">
                                <a:lumMod val="75000"/>
                              </a:schemeClr>
                            </a:solidFill>
                            <a:latin typeface="Cambria Math" panose="02040503050406030204" pitchFamily="18" charset="0"/>
                          </a:rPr>
                          <m:t>2</m:t>
                        </m:r>
                      </m:den>
                    </m:f>
                    <m:r>
                      <a:rPr lang="en-US" b="0" i="1" dirty="0" smtClean="0">
                        <a:solidFill>
                          <a:schemeClr val="accent1">
                            <a:lumMod val="75000"/>
                          </a:schemeClr>
                        </a:solidFill>
                        <a:latin typeface="Cambria Math" panose="02040503050406030204" pitchFamily="18" charset="0"/>
                      </a:rPr>
                      <m:t>)</m:t>
                    </m:r>
                  </m:oMath>
                </a14:m>
                <a:endParaRPr lang="en-US" dirty="0">
                  <a:solidFill>
                    <a:schemeClr val="accent1">
                      <a:lumMod val="75000"/>
                    </a:schemeClr>
                  </a:solidFill>
                </a:endParaRPr>
              </a:p>
            </p:txBody>
          </p:sp>
        </mc:Choice>
        <mc:Fallback>
          <p:sp>
            <p:nvSpPr>
              <p:cNvPr id="18" name="TextBox 17">
                <a:extLst>
                  <a:ext uri="{FF2B5EF4-FFF2-40B4-BE49-F238E27FC236}">
                    <a16:creationId xmlns:a16="http://schemas.microsoft.com/office/drawing/2014/main" xmlns:a14="http://schemas.microsoft.com/office/drawing/2010/main" xmlns="" id="{E60318DD-3B8F-E847-9E87-BD023B987FCD}"/>
                  </a:ext>
                </a:extLst>
              </p:cNvPr>
              <p:cNvSpPr txBox="1">
                <a:spLocks noRot="1" noChangeAspect="1" noMove="1" noResize="1" noEditPoints="1" noAdjustHandles="1" noChangeArrowheads="1" noChangeShapeType="1" noTextEdit="1"/>
              </p:cNvSpPr>
              <p:nvPr/>
            </p:nvSpPr>
            <p:spPr>
              <a:xfrm>
                <a:off x="1114840" y="1824527"/>
                <a:ext cx="5155491" cy="461473"/>
              </a:xfrm>
              <a:prstGeom prst="rect">
                <a:avLst/>
              </a:prstGeom>
              <a:blipFill rotWithShape="0">
                <a:blip r:embed="rId6"/>
                <a:stretch>
                  <a:fillRect l="-1064" b="-6579"/>
                </a:stretch>
              </a:blipFill>
            </p:spPr>
            <p:txBody>
              <a:bodyPr/>
              <a:lstStyle/>
              <a:p>
                <a:r>
                  <a:rPr lang="en-US">
                    <a:noFill/>
                  </a:rPr>
                  <a:t> </a:t>
                </a:r>
              </a:p>
            </p:txBody>
          </p:sp>
        </mc:Fallback>
      </mc:AlternateContent>
      <p:sp>
        <p:nvSpPr>
          <p:cNvPr id="19" name="TextBox 18">
            <a:extLst>
              <a:ext uri="{FF2B5EF4-FFF2-40B4-BE49-F238E27FC236}">
                <a16:creationId xmlns:a16="http://schemas.microsoft.com/office/drawing/2014/main" xmlns="" id="{8D031E8B-5EEE-1247-9C3E-0CFFB374B933}"/>
              </a:ext>
            </a:extLst>
          </p:cNvPr>
          <p:cNvSpPr txBox="1"/>
          <p:nvPr/>
        </p:nvSpPr>
        <p:spPr>
          <a:xfrm>
            <a:off x="817753" y="1453410"/>
            <a:ext cx="5013039" cy="369332"/>
          </a:xfrm>
          <a:prstGeom prst="rect">
            <a:avLst/>
          </a:prstGeom>
          <a:noFill/>
        </p:spPr>
        <p:txBody>
          <a:bodyPr wrap="none" rtlCol="0">
            <a:spAutoFit/>
          </a:bodyPr>
          <a:lstStyle/>
          <a:p>
            <a:r>
              <a:rPr lang="en-US" dirty="0"/>
              <a:t>+ </a:t>
            </a:r>
            <a:r>
              <a:rPr lang="en-US" u="sng" dirty="0"/>
              <a:t>Step 1</a:t>
            </a:r>
            <a:r>
              <a:rPr lang="en-US" dirty="0"/>
              <a:t>: Compute centroids from box coordinates</a:t>
            </a:r>
          </a:p>
        </p:txBody>
      </p:sp>
      <p:sp>
        <p:nvSpPr>
          <p:cNvPr id="20" name="Google Shape;932;p47">
            <a:extLst>
              <a:ext uri="{FF2B5EF4-FFF2-40B4-BE49-F238E27FC236}">
                <a16:creationId xmlns:a16="http://schemas.microsoft.com/office/drawing/2014/main" xmlns="" id="{3B812112-3E3C-4086-A835-C7E92995631B}"/>
              </a:ext>
            </a:extLst>
          </p:cNvPr>
          <p:cNvSpPr txBox="1">
            <a:spLocks/>
          </p:cNvSpPr>
          <p:nvPr/>
        </p:nvSpPr>
        <p:spPr>
          <a:xfrm>
            <a:off x="11409045" y="6333135"/>
            <a:ext cx="731600" cy="524800"/>
          </a:xfrm>
          <a:prstGeom prst="rect">
            <a:avLst/>
          </a:prstGeom>
        </p:spPr>
        <p:txBody>
          <a:bodyPr spcFirstLastPara="1" vert="horz" wrap="square" lIns="121900" tIns="121900" rIns="121900" bIns="121900" numCol="1" rtlCol="0" anchor="ctr" anchorCtr="0" compatLnSpc="1">
            <a:prstTxWarp prst="textNoShape">
              <a:avLst/>
            </a:prstTxWarp>
            <a:noAutofit/>
          </a:bodyPr>
          <a:lstStyle>
            <a:defPPr>
              <a:defRPr lang="en-US"/>
            </a:defPPr>
            <a:lvl1pPr algn="r" rtl="0" fontAlgn="base">
              <a:spcBef>
                <a:spcPct val="0"/>
              </a:spcBef>
              <a:spcAft>
                <a:spcPct val="0"/>
              </a:spcAft>
              <a:defRPr sz="1200" kern="1200">
                <a:solidFill>
                  <a:srgbClr val="898989"/>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ctr"/>
            <a:fld id="{00000000-1234-1234-1234-123412341234}" type="slidenum">
              <a:rPr lang="en" sz="2267" smtClean="0">
                <a:latin typeface="Concert One"/>
                <a:ea typeface="Concert One"/>
                <a:cs typeface="Concert One"/>
                <a:sym typeface="Concert One"/>
              </a:rPr>
              <a:pPr algn="ctr"/>
              <a:t>20</a:t>
            </a:fld>
            <a:endParaRPr lang="en" sz="2267" dirty="0">
              <a:latin typeface="Concert One"/>
              <a:ea typeface="Concert One"/>
              <a:cs typeface="Concert One"/>
              <a:sym typeface="Concert One"/>
            </a:endParaRPr>
          </a:p>
        </p:txBody>
      </p:sp>
    </p:spTree>
    <p:extLst>
      <p:ext uri="{BB962C8B-B14F-4D97-AF65-F5344CB8AC3E}">
        <p14:creationId xmlns:p14="http://schemas.microsoft.com/office/powerpoint/2010/main" val="4371164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centroid tracking algorithm</a:t>
            </a:r>
          </a:p>
        </p:txBody>
      </p:sp>
      <p:sp>
        <p:nvSpPr>
          <p:cNvPr id="4" name="Slide Number Placeholder 3"/>
          <p:cNvSpPr>
            <a:spLocks noGrp="1"/>
          </p:cNvSpPr>
          <p:nvPr>
            <p:ph type="sldNum" sz="quarter" idx="12"/>
          </p:nvPr>
        </p:nvSpPr>
        <p:spPr/>
        <p:txBody>
          <a:bodyPr/>
          <a:lstStyle/>
          <a:p>
            <a:pPr>
              <a:defRPr/>
            </a:pPr>
            <a:fld id="{017F965C-3CEB-45B2-B97C-76AD457A2442}" type="slidenum">
              <a:rPr lang="en-US" smtClean="0"/>
              <a:pPr>
                <a:defRPr/>
              </a:pPr>
              <a:t>21</a:t>
            </a:fld>
            <a:r>
              <a:rPr lang="en-US" smtClean="0"/>
              <a:t>/11</a:t>
            </a:r>
            <a:endParaRPr lang="en-US" dirty="0"/>
          </a:p>
        </p:txBody>
      </p:sp>
      <p:sp>
        <p:nvSpPr>
          <p:cNvPr id="6" name="TextBox 5">
            <a:extLst>
              <a:ext uri="{FF2B5EF4-FFF2-40B4-BE49-F238E27FC236}">
                <a16:creationId xmlns:a16="http://schemas.microsoft.com/office/drawing/2014/main" xmlns="" id="{911FBA5E-7159-DB4F-8B0F-08708462D85D}"/>
              </a:ext>
            </a:extLst>
          </p:cNvPr>
          <p:cNvSpPr txBox="1"/>
          <p:nvPr/>
        </p:nvSpPr>
        <p:spPr>
          <a:xfrm>
            <a:off x="152400" y="1264117"/>
            <a:ext cx="1495666" cy="307777"/>
          </a:xfrm>
          <a:prstGeom prst="rect">
            <a:avLst/>
          </a:prstGeom>
          <a:noFill/>
        </p:spPr>
        <p:txBody>
          <a:bodyPr wrap="none" rtlCol="0">
            <a:spAutoFit/>
          </a:bodyPr>
          <a:lstStyle/>
          <a:p>
            <a:r>
              <a:rPr lang="en-US" sz="1400" b="1" dirty="0"/>
              <a:t>Tracking object</a:t>
            </a:r>
          </a:p>
        </p:txBody>
      </p:sp>
      <p:sp>
        <p:nvSpPr>
          <p:cNvPr id="7" name="TextBox 6">
            <a:extLst>
              <a:ext uri="{FF2B5EF4-FFF2-40B4-BE49-F238E27FC236}">
                <a16:creationId xmlns:a16="http://schemas.microsoft.com/office/drawing/2014/main" xmlns="" id="{60CF80F7-9A38-1445-B80D-56719B8C4473}"/>
              </a:ext>
            </a:extLst>
          </p:cNvPr>
          <p:cNvSpPr txBox="1"/>
          <p:nvPr/>
        </p:nvSpPr>
        <p:spPr>
          <a:xfrm>
            <a:off x="284812" y="2438400"/>
            <a:ext cx="5939502" cy="307777"/>
          </a:xfrm>
          <a:prstGeom prst="rect">
            <a:avLst/>
          </a:prstGeom>
          <a:noFill/>
        </p:spPr>
        <p:txBody>
          <a:bodyPr wrap="square" rtlCol="0">
            <a:spAutoFit/>
          </a:bodyPr>
          <a:lstStyle/>
          <a:p>
            <a:r>
              <a:rPr lang="en-US" sz="1400" dirty="0"/>
              <a:t>+ </a:t>
            </a:r>
            <a:r>
              <a:rPr lang="en-US" sz="1400" u="sng" dirty="0"/>
              <a:t>Step 2</a:t>
            </a:r>
            <a:r>
              <a:rPr lang="en-US" sz="1400" dirty="0"/>
              <a:t>: Compute distance between new and existing objects</a:t>
            </a:r>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xmlns="" id="{AD740054-3B5C-E241-84F1-1A167B3574DB}"/>
                  </a:ext>
                </a:extLst>
              </p:cNvPr>
              <p:cNvSpPr txBox="1"/>
              <p:nvPr/>
            </p:nvSpPr>
            <p:spPr>
              <a:xfrm>
                <a:off x="679984" y="3207820"/>
                <a:ext cx="3013454" cy="353238"/>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400" b="0" i="1" smtClean="0">
                          <a:solidFill>
                            <a:schemeClr val="accent1">
                              <a:lumMod val="50000"/>
                            </a:schemeClr>
                          </a:solidFill>
                          <a:latin typeface="Cambria Math" panose="02040503050406030204" pitchFamily="18" charset="0"/>
                        </a:rPr>
                        <m:t>𝑑</m:t>
                      </m:r>
                      <m:d>
                        <m:dPr>
                          <m:ctrlPr>
                            <a:rPr lang="en-US" sz="1400" b="0" i="1" smtClean="0">
                              <a:solidFill>
                                <a:schemeClr val="accent1">
                                  <a:lumMod val="50000"/>
                                </a:schemeClr>
                              </a:solidFill>
                              <a:latin typeface="Cambria Math" charset="0"/>
                            </a:rPr>
                          </m:ctrlPr>
                        </m:dPr>
                        <m:e>
                          <m:r>
                            <a:rPr lang="en-US" sz="1400" b="0" i="1" smtClean="0">
                              <a:solidFill>
                                <a:schemeClr val="accent1">
                                  <a:lumMod val="50000"/>
                                </a:schemeClr>
                              </a:solidFill>
                              <a:latin typeface="Cambria Math" panose="02040503050406030204" pitchFamily="18" charset="0"/>
                            </a:rPr>
                            <m:t>𝑝</m:t>
                          </m:r>
                          <m:r>
                            <a:rPr lang="en-US" sz="1400" b="0" i="1" smtClean="0">
                              <a:solidFill>
                                <a:schemeClr val="accent1">
                                  <a:lumMod val="50000"/>
                                </a:schemeClr>
                              </a:solidFill>
                              <a:latin typeface="Cambria Math" panose="02040503050406030204" pitchFamily="18" charset="0"/>
                            </a:rPr>
                            <m:t>,</m:t>
                          </m:r>
                          <m:r>
                            <a:rPr lang="en-US" sz="1400" b="0" i="1" smtClean="0">
                              <a:solidFill>
                                <a:schemeClr val="accent1">
                                  <a:lumMod val="50000"/>
                                </a:schemeClr>
                              </a:solidFill>
                              <a:latin typeface="Cambria Math" panose="02040503050406030204" pitchFamily="18" charset="0"/>
                            </a:rPr>
                            <m:t>𝑞</m:t>
                          </m:r>
                        </m:e>
                      </m:d>
                      <m:r>
                        <a:rPr lang="en-US" sz="1400" b="0" i="1" smtClean="0">
                          <a:solidFill>
                            <a:schemeClr val="accent1">
                              <a:lumMod val="50000"/>
                            </a:schemeClr>
                          </a:solidFill>
                          <a:latin typeface="Cambria Math" panose="02040503050406030204" pitchFamily="18" charset="0"/>
                        </a:rPr>
                        <m:t>= </m:t>
                      </m:r>
                      <m:rad>
                        <m:radPr>
                          <m:degHide m:val="on"/>
                          <m:ctrlPr>
                            <a:rPr lang="en-US" sz="1400" b="0" i="1" smtClean="0">
                              <a:solidFill>
                                <a:schemeClr val="accent1">
                                  <a:lumMod val="50000"/>
                                </a:schemeClr>
                              </a:solidFill>
                              <a:latin typeface="Cambria Math" charset="0"/>
                              <a:ea typeface="Cambria Math" panose="02040503050406030204" pitchFamily="18" charset="0"/>
                            </a:rPr>
                          </m:ctrlPr>
                        </m:radPr>
                        <m:deg/>
                        <m:e>
                          <m:sSup>
                            <m:sSupPr>
                              <m:ctrlPr>
                                <a:rPr lang="en-US" sz="1400" b="0" i="1" smtClean="0">
                                  <a:solidFill>
                                    <a:schemeClr val="accent1">
                                      <a:lumMod val="50000"/>
                                    </a:schemeClr>
                                  </a:solidFill>
                                  <a:latin typeface="Cambria Math" charset="0"/>
                                  <a:ea typeface="Cambria Math" panose="02040503050406030204" pitchFamily="18" charset="0"/>
                                </a:rPr>
                              </m:ctrlPr>
                            </m:sSupPr>
                            <m:e>
                              <m:d>
                                <m:dPr>
                                  <m:ctrlPr>
                                    <a:rPr lang="en-US" sz="1400" b="0" i="1" smtClean="0">
                                      <a:solidFill>
                                        <a:schemeClr val="accent1">
                                          <a:lumMod val="50000"/>
                                        </a:schemeClr>
                                      </a:solidFill>
                                      <a:latin typeface="Cambria Math" charset="0"/>
                                      <a:ea typeface="Cambria Math" panose="02040503050406030204" pitchFamily="18" charset="0"/>
                                    </a:rPr>
                                  </m:ctrlPr>
                                </m:dPr>
                                <m:e>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𝑞</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1</m:t>
                                      </m:r>
                                    </m:sub>
                                  </m:sSub>
                                  <m:r>
                                    <a:rPr lang="en-US" sz="1400" b="0" i="1" smtClean="0">
                                      <a:solidFill>
                                        <a:schemeClr val="accent1">
                                          <a:lumMod val="50000"/>
                                        </a:schemeClr>
                                      </a:solidFill>
                                      <a:latin typeface="Cambria Math" panose="02040503050406030204" pitchFamily="18" charset="0"/>
                                      <a:ea typeface="Cambria Math" panose="02040503050406030204" pitchFamily="18" charset="0"/>
                                    </a:rPr>
                                    <m:t> −</m:t>
                                  </m:r>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𝑝</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1</m:t>
                                      </m:r>
                                    </m:sub>
                                  </m:sSub>
                                </m:e>
                              </m:d>
                            </m:e>
                            <m:sup>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p>
                          </m:sSup>
                          <m:r>
                            <a:rPr lang="en-US" sz="1400" b="0" i="1" smtClean="0">
                              <a:solidFill>
                                <a:schemeClr val="accent1">
                                  <a:lumMod val="50000"/>
                                </a:schemeClr>
                              </a:solidFill>
                              <a:latin typeface="Cambria Math" panose="02040503050406030204" pitchFamily="18" charset="0"/>
                              <a:ea typeface="Cambria Math" panose="02040503050406030204" pitchFamily="18" charset="0"/>
                            </a:rPr>
                            <m:t>+</m:t>
                          </m:r>
                          <m:sSup>
                            <m:sSupPr>
                              <m:ctrlPr>
                                <a:rPr lang="en-US" sz="1400" b="0" i="1" smtClean="0">
                                  <a:solidFill>
                                    <a:schemeClr val="accent1">
                                      <a:lumMod val="50000"/>
                                    </a:schemeClr>
                                  </a:solidFill>
                                  <a:latin typeface="Cambria Math" charset="0"/>
                                  <a:ea typeface="Cambria Math" panose="02040503050406030204" pitchFamily="18" charset="0"/>
                                </a:rPr>
                              </m:ctrlPr>
                            </m:sSupPr>
                            <m:e>
                              <m:d>
                                <m:dPr>
                                  <m:ctrlPr>
                                    <a:rPr lang="en-US" sz="1400" b="0" i="1" smtClean="0">
                                      <a:solidFill>
                                        <a:schemeClr val="accent1">
                                          <a:lumMod val="50000"/>
                                        </a:schemeClr>
                                      </a:solidFill>
                                      <a:latin typeface="Cambria Math" charset="0"/>
                                      <a:ea typeface="Cambria Math" panose="02040503050406030204" pitchFamily="18" charset="0"/>
                                    </a:rPr>
                                  </m:ctrlPr>
                                </m:dPr>
                                <m:e>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𝑞</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b>
                                  </m:sSub>
                                  <m:r>
                                    <a:rPr lang="en-US" sz="1400" b="0" i="1" smtClean="0">
                                      <a:solidFill>
                                        <a:schemeClr val="accent1">
                                          <a:lumMod val="50000"/>
                                        </a:schemeClr>
                                      </a:solidFill>
                                      <a:latin typeface="Cambria Math" panose="02040503050406030204" pitchFamily="18" charset="0"/>
                                      <a:ea typeface="Cambria Math" panose="02040503050406030204" pitchFamily="18" charset="0"/>
                                    </a:rPr>
                                    <m:t>−</m:t>
                                  </m:r>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𝑝</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b>
                                  </m:sSub>
                                </m:e>
                              </m:d>
                            </m:e>
                            <m:sup>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p>
                          </m:sSup>
                        </m:e>
                      </m:rad>
                    </m:oMath>
                  </m:oMathPara>
                </a14:m>
                <a:endParaRPr lang="en-US" sz="1400" b="0" dirty="0">
                  <a:solidFill>
                    <a:schemeClr val="accent1">
                      <a:lumMod val="50000"/>
                    </a:schemeClr>
                  </a:solidFill>
                  <a:ea typeface="Cambria Math" panose="02040503050406030204" pitchFamily="18" charset="0"/>
                </a:endParaRPr>
              </a:p>
            </p:txBody>
          </p:sp>
        </mc:Choice>
        <mc:Fallback>
          <p:sp>
            <p:nvSpPr>
              <p:cNvPr id="8" name="TextBox 7">
                <a:extLst>
                  <a:ext uri="{FF2B5EF4-FFF2-40B4-BE49-F238E27FC236}">
                    <a16:creationId xmlns:a16="http://schemas.microsoft.com/office/drawing/2014/main" xmlns:a14="http://schemas.microsoft.com/office/drawing/2010/main" xmlns="" id="{AD740054-3B5C-E241-84F1-1A167B3574DB}"/>
                  </a:ext>
                </a:extLst>
              </p:cNvPr>
              <p:cNvSpPr txBox="1">
                <a:spLocks noRot="1" noChangeAspect="1" noMove="1" noResize="1" noEditPoints="1" noAdjustHandles="1" noChangeArrowheads="1" noChangeShapeType="1" noTextEdit="1"/>
              </p:cNvSpPr>
              <p:nvPr/>
            </p:nvSpPr>
            <p:spPr>
              <a:xfrm>
                <a:off x="679984" y="3207820"/>
                <a:ext cx="3013454" cy="353238"/>
              </a:xfrm>
              <a:prstGeom prst="rect">
                <a:avLst/>
              </a:prstGeom>
              <a:blipFill rotWithShape="0">
                <a:blip r:embed="rId2"/>
                <a:stretch>
                  <a:fillRect t="-60345" b="-9482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xmlns="" id="{A787C24B-7B73-EA49-A359-7DB19FD99153}"/>
                  </a:ext>
                </a:extLst>
              </p:cNvPr>
              <p:cNvSpPr txBox="1"/>
              <p:nvPr/>
            </p:nvSpPr>
            <p:spPr>
              <a:xfrm>
                <a:off x="581899" y="2754710"/>
                <a:ext cx="4998466" cy="307777"/>
              </a:xfrm>
              <a:prstGeom prst="rect">
                <a:avLst/>
              </a:prstGeom>
              <a:noFill/>
            </p:spPr>
            <p:txBody>
              <a:bodyPr wrap="square" rtlCol="0">
                <a:spAutoFit/>
              </a:bodyPr>
              <a:lstStyle/>
              <a:p>
                <a:r>
                  <a:rPr lang="en-US" sz="1400" dirty="0">
                    <a:solidFill>
                      <a:schemeClr val="tx1"/>
                    </a:solidFill>
                  </a:rPr>
                  <a:t>Euclidean formula: 2 point </a:t>
                </a:r>
                <a14:m>
                  <m:oMath xmlns:m="http://schemas.openxmlformats.org/officeDocument/2006/math">
                    <m:r>
                      <a:rPr lang="en-US" sz="1400" b="0" i="1" smtClean="0">
                        <a:solidFill>
                          <a:schemeClr val="tx1"/>
                        </a:solidFill>
                        <a:latin typeface="Cambria Math" panose="02040503050406030204" pitchFamily="18" charset="0"/>
                      </a:rPr>
                      <m:t>𝑝</m:t>
                    </m:r>
                    <m:d>
                      <m:dPr>
                        <m:ctrlPr>
                          <a:rPr lang="en-US" sz="1400" b="0" i="1" smtClean="0">
                            <a:solidFill>
                              <a:schemeClr val="tx1"/>
                            </a:solidFill>
                            <a:latin typeface="Cambria Math" charset="0"/>
                          </a:rPr>
                        </m:ctrlPr>
                      </m:dPr>
                      <m:e>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𝑝</m:t>
                            </m:r>
                          </m:e>
                          <m:sub>
                            <m:r>
                              <a:rPr lang="en-US" sz="1400" b="0" i="1" smtClean="0">
                                <a:solidFill>
                                  <a:schemeClr val="tx1"/>
                                </a:solidFill>
                                <a:latin typeface="Cambria Math" panose="02040503050406030204" pitchFamily="18" charset="0"/>
                              </a:rPr>
                              <m:t>1</m:t>
                            </m:r>
                          </m:sub>
                        </m:sSub>
                        <m:r>
                          <a:rPr lang="en-US" sz="1400" b="0" i="1" smtClean="0">
                            <a:solidFill>
                              <a:schemeClr val="tx1"/>
                            </a:solidFill>
                            <a:latin typeface="Cambria Math" panose="02040503050406030204" pitchFamily="18" charset="0"/>
                          </a:rPr>
                          <m:t>, </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𝑝</m:t>
                            </m:r>
                          </m:e>
                          <m:sub>
                            <m:r>
                              <a:rPr lang="en-US" sz="1400" b="0" i="1" smtClean="0">
                                <a:solidFill>
                                  <a:schemeClr val="tx1"/>
                                </a:solidFill>
                                <a:latin typeface="Cambria Math" panose="02040503050406030204" pitchFamily="18" charset="0"/>
                              </a:rPr>
                              <m:t>2</m:t>
                            </m:r>
                          </m:sub>
                        </m:sSub>
                      </m:e>
                    </m:d>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𝑞</m:t>
                    </m:r>
                    <m:d>
                      <m:dPr>
                        <m:ctrlPr>
                          <a:rPr lang="en-US" sz="1400" b="0" i="1" smtClean="0">
                            <a:solidFill>
                              <a:schemeClr val="tx1"/>
                            </a:solidFill>
                            <a:latin typeface="Cambria Math" charset="0"/>
                          </a:rPr>
                        </m:ctrlPr>
                      </m:dPr>
                      <m:e>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𝑞</m:t>
                            </m:r>
                          </m:e>
                          <m:sub>
                            <m:r>
                              <a:rPr lang="en-US" sz="1400" b="0" i="1" smtClean="0">
                                <a:solidFill>
                                  <a:schemeClr val="tx1"/>
                                </a:solidFill>
                                <a:latin typeface="Cambria Math" panose="02040503050406030204" pitchFamily="18" charset="0"/>
                              </a:rPr>
                              <m:t>1</m:t>
                            </m:r>
                          </m:sub>
                        </m:sSub>
                        <m:r>
                          <a:rPr lang="en-US" sz="1400" b="0" i="1" smtClean="0">
                            <a:solidFill>
                              <a:schemeClr val="tx1"/>
                            </a:solidFill>
                            <a:latin typeface="Cambria Math" panose="02040503050406030204" pitchFamily="18" charset="0"/>
                          </a:rPr>
                          <m:t>, </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𝑞</m:t>
                            </m:r>
                          </m:e>
                          <m:sub>
                            <m:r>
                              <a:rPr lang="en-US" sz="1400" b="0" i="1" smtClean="0">
                                <a:solidFill>
                                  <a:schemeClr val="tx1"/>
                                </a:solidFill>
                                <a:latin typeface="Cambria Math" panose="02040503050406030204" pitchFamily="18" charset="0"/>
                              </a:rPr>
                              <m:t>2</m:t>
                            </m:r>
                          </m:sub>
                        </m:sSub>
                      </m:e>
                    </m:d>
                  </m:oMath>
                </a14:m>
                <a:endParaRPr lang="en-US" sz="1400" b="0" dirty="0">
                  <a:solidFill>
                    <a:schemeClr val="tx1"/>
                  </a:solidFill>
                </a:endParaRPr>
              </a:p>
            </p:txBody>
          </p:sp>
        </mc:Choice>
        <mc:Fallback>
          <p:sp>
            <p:nvSpPr>
              <p:cNvPr id="9" name="TextBox 8">
                <a:extLst>
                  <a:ext uri="{FF2B5EF4-FFF2-40B4-BE49-F238E27FC236}">
                    <a16:creationId xmlns:a16="http://schemas.microsoft.com/office/drawing/2014/main" xmlns:a14="http://schemas.microsoft.com/office/drawing/2010/main" xmlns="" id="{A787C24B-7B73-EA49-A359-7DB19FD99153}"/>
                  </a:ext>
                </a:extLst>
              </p:cNvPr>
              <p:cNvSpPr txBox="1">
                <a:spLocks noRot="1" noChangeAspect="1" noMove="1" noResize="1" noEditPoints="1" noAdjustHandles="1" noChangeArrowheads="1" noChangeShapeType="1" noTextEdit="1"/>
              </p:cNvSpPr>
              <p:nvPr/>
            </p:nvSpPr>
            <p:spPr>
              <a:xfrm>
                <a:off x="581899" y="2754710"/>
                <a:ext cx="4998466" cy="307777"/>
              </a:xfrm>
              <a:prstGeom prst="rect">
                <a:avLst/>
              </a:prstGeom>
              <a:blipFill rotWithShape="0">
                <a:blip r:embed="rId3"/>
                <a:stretch>
                  <a:fillRect l="-366" t="-4000" b="-20000"/>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xmlns="" id="{1761651F-DE9B-9946-B87D-092DD07A6816}"/>
              </a:ext>
            </a:extLst>
          </p:cNvPr>
          <p:cNvSpPr txBox="1"/>
          <p:nvPr/>
        </p:nvSpPr>
        <p:spPr>
          <a:xfrm>
            <a:off x="1546083" y="2259914"/>
            <a:ext cx="184731" cy="307777"/>
          </a:xfrm>
          <a:prstGeom prst="rect">
            <a:avLst/>
          </a:prstGeom>
          <a:noFill/>
        </p:spPr>
        <p:txBody>
          <a:bodyPr wrap="square" rtlCol="0">
            <a:spAutoFit/>
          </a:bodyPr>
          <a:lstStyle/>
          <a:p>
            <a:endParaRPr lang="en-US" sz="1400" dirty="0"/>
          </a:p>
        </p:txBody>
      </p:sp>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xmlns="" id="{25CB21C9-F322-2D4A-BB8F-641D411311B6}"/>
                  </a:ext>
                </a:extLst>
              </p:cNvPr>
              <p:cNvSpPr txBox="1"/>
              <p:nvPr/>
            </p:nvSpPr>
            <p:spPr>
              <a:xfrm>
                <a:off x="581899" y="2035684"/>
                <a:ext cx="5155491" cy="379463"/>
              </a:xfrm>
              <a:prstGeom prst="rect">
                <a:avLst/>
              </a:prstGeom>
              <a:solidFill>
                <a:schemeClr val="bg1"/>
              </a:solidFill>
            </p:spPr>
            <p:txBody>
              <a:bodyPr wrap="square" rtlCol="0">
                <a:spAutoFit/>
              </a:bodyPr>
              <a:lstStyle/>
              <a:p>
                <a:r>
                  <a:rPr lang="en-US" sz="1400" dirty="0">
                    <a:solidFill>
                      <a:schemeClr val="accent1">
                        <a:lumMod val="75000"/>
                      </a:schemeClr>
                    </a:solidFill>
                  </a:rPr>
                  <a:t>(</a:t>
                </a:r>
                <a14:m>
                  <m:oMath xmlns:m="http://schemas.openxmlformats.org/officeDocument/2006/math">
                    <m:sSub>
                      <m:sSubPr>
                        <m:ctrlPr>
                          <a:rPr lang="en-US" sz="1400" i="1">
                            <a:solidFill>
                              <a:schemeClr val="accent1">
                                <a:lumMod val="75000"/>
                              </a:schemeClr>
                            </a:solidFill>
                            <a:latin typeface="Cambria Math" charset="0"/>
                            <a:ea typeface="Cambria Math" panose="02040503050406030204" pitchFamily="18" charset="0"/>
                          </a:rPr>
                        </m:ctrlPr>
                      </m:sSubPr>
                      <m:e>
                        <m:r>
                          <a:rPr lang="en-US" sz="1400" i="1">
                            <a:solidFill>
                              <a:schemeClr val="accent1">
                                <a:lumMod val="75000"/>
                              </a:schemeClr>
                            </a:solidFill>
                            <a:latin typeface="Cambria Math" panose="02040503050406030204" pitchFamily="18" charset="0"/>
                            <a:ea typeface="Cambria Math" panose="02040503050406030204" pitchFamily="18" charset="0"/>
                          </a:rPr>
                          <m:t>𝑥</m:t>
                        </m:r>
                      </m:e>
                      <m:sub>
                        <m:r>
                          <a:rPr lang="en-US" sz="1400" i="1">
                            <a:solidFill>
                              <a:schemeClr val="accent1">
                                <a:lumMod val="75000"/>
                              </a:schemeClr>
                            </a:solidFill>
                            <a:latin typeface="Cambria Math" panose="02040503050406030204" pitchFamily="18" charset="0"/>
                            <a:ea typeface="Cambria Math" panose="02040503050406030204" pitchFamily="18" charset="0"/>
                          </a:rPr>
                          <m:t>𝑐𝑒𝑛𝑡𝑟𝑖𝑜𝑑</m:t>
                        </m:r>
                      </m:sub>
                    </m:sSub>
                  </m:oMath>
                </a14:m>
                <a:r>
                  <a:rPr lang="en-US" sz="1400" dirty="0">
                    <a:solidFill>
                      <a:schemeClr val="accent1">
                        <a:lumMod val="75000"/>
                      </a:schemeClr>
                    </a:solidFill>
                  </a:rPr>
                  <a:t>, </a:t>
                </a:r>
                <a14:m>
                  <m:oMath xmlns:m="http://schemas.openxmlformats.org/officeDocument/2006/math">
                    <m:sSub>
                      <m:sSubPr>
                        <m:ctrlPr>
                          <a:rPr lang="en-US" sz="1400" i="1">
                            <a:solidFill>
                              <a:schemeClr val="accent1">
                                <a:lumMod val="75000"/>
                              </a:schemeClr>
                            </a:solidFill>
                            <a:latin typeface="Cambria Math" charset="0"/>
                            <a:ea typeface="Cambria Math" panose="02040503050406030204" pitchFamily="18" charset="0"/>
                          </a:rPr>
                        </m:ctrlPr>
                      </m:sSubPr>
                      <m:e>
                        <m:r>
                          <a:rPr lang="en-US" sz="1400" i="1">
                            <a:solidFill>
                              <a:schemeClr val="accent1">
                                <a:lumMod val="75000"/>
                              </a:schemeClr>
                            </a:solidFill>
                            <a:latin typeface="Cambria Math" panose="02040503050406030204" pitchFamily="18" charset="0"/>
                            <a:ea typeface="Cambria Math" panose="02040503050406030204" pitchFamily="18" charset="0"/>
                          </a:rPr>
                          <m:t>𝑦</m:t>
                        </m:r>
                      </m:e>
                      <m:sub>
                        <m:r>
                          <a:rPr lang="en-US" sz="1400" i="1">
                            <a:solidFill>
                              <a:schemeClr val="accent1">
                                <a:lumMod val="75000"/>
                              </a:schemeClr>
                            </a:solidFill>
                            <a:latin typeface="Cambria Math" panose="02040503050406030204" pitchFamily="18" charset="0"/>
                            <a:ea typeface="Cambria Math" panose="02040503050406030204" pitchFamily="18" charset="0"/>
                          </a:rPr>
                          <m:t>𝑐𝑒𝑛𝑡𝑟𝑖𝑜𝑑</m:t>
                        </m:r>
                      </m:sub>
                    </m:sSub>
                  </m:oMath>
                </a14:m>
                <a:r>
                  <a:rPr lang="en-US" sz="1400" dirty="0">
                    <a:solidFill>
                      <a:schemeClr val="accent1">
                        <a:lumMod val="75000"/>
                      </a:schemeClr>
                    </a:solidFill>
                  </a:rPr>
                  <a:t>) </a:t>
                </a:r>
                <a14:m>
                  <m:oMath xmlns:m="http://schemas.openxmlformats.org/officeDocument/2006/math">
                    <m:r>
                      <a:rPr lang="en-US" sz="1400" b="0" i="1" smtClean="0">
                        <a:solidFill>
                          <a:schemeClr val="accent1">
                            <a:lumMod val="75000"/>
                          </a:schemeClr>
                        </a:solidFill>
                        <a:latin typeface="Cambria Math" panose="02040503050406030204" pitchFamily="18" charset="0"/>
                      </a:rPr>
                      <m:t>=(</m:t>
                    </m:r>
                    <m:f>
                      <m:fPr>
                        <m:ctrlPr>
                          <a:rPr lang="en-US" sz="1400" i="1" smtClean="0">
                            <a:solidFill>
                              <a:schemeClr val="accent1">
                                <a:lumMod val="75000"/>
                              </a:schemeClr>
                            </a:solidFill>
                            <a:latin typeface="Cambria Math" charset="0"/>
                          </a:rPr>
                        </m:ctrlPr>
                      </m:fPr>
                      <m:num>
                        <m:sSub>
                          <m:sSubPr>
                            <m:ctrlPr>
                              <a:rPr lang="en-US" sz="1400" b="0" i="1" smtClean="0">
                                <a:solidFill>
                                  <a:schemeClr val="accent1">
                                    <a:lumMod val="75000"/>
                                  </a:schemeClr>
                                </a:solidFill>
                                <a:latin typeface="Cambria Math" charset="0"/>
                              </a:rPr>
                            </m:ctrlPr>
                          </m:sSubPr>
                          <m:e>
                            <m:r>
                              <a:rPr lang="en-US" sz="1400" b="0" i="1" smtClean="0">
                                <a:solidFill>
                                  <a:schemeClr val="accent1">
                                    <a:lumMod val="75000"/>
                                  </a:schemeClr>
                                </a:solidFill>
                                <a:latin typeface="Cambria Math" panose="02040503050406030204" pitchFamily="18" charset="0"/>
                              </a:rPr>
                              <m:t>𝑥</m:t>
                            </m:r>
                          </m:e>
                          <m:sub>
                            <m:r>
                              <a:rPr lang="en-US" sz="1400" b="0" i="1" smtClean="0">
                                <a:solidFill>
                                  <a:schemeClr val="accent1">
                                    <a:lumMod val="75000"/>
                                  </a:schemeClr>
                                </a:solidFill>
                                <a:latin typeface="Cambria Math" panose="02040503050406030204" pitchFamily="18" charset="0"/>
                              </a:rPr>
                              <m:t>𝑒𝑛𝑑</m:t>
                            </m:r>
                          </m:sub>
                        </m:sSub>
                        <m:r>
                          <a:rPr lang="en-US" sz="1400" b="0" i="1" smtClean="0">
                            <a:solidFill>
                              <a:schemeClr val="accent1">
                                <a:lumMod val="75000"/>
                              </a:schemeClr>
                            </a:solidFill>
                            <a:latin typeface="Cambria Math" panose="02040503050406030204" pitchFamily="18" charset="0"/>
                          </a:rPr>
                          <m:t>−</m:t>
                        </m:r>
                        <m:sSub>
                          <m:sSubPr>
                            <m:ctrlPr>
                              <a:rPr lang="en-US" sz="1400" b="0" i="1" smtClean="0">
                                <a:solidFill>
                                  <a:schemeClr val="accent1">
                                    <a:lumMod val="75000"/>
                                  </a:schemeClr>
                                </a:solidFill>
                                <a:latin typeface="Cambria Math" charset="0"/>
                              </a:rPr>
                            </m:ctrlPr>
                          </m:sSubPr>
                          <m:e>
                            <m:r>
                              <a:rPr lang="en-US" sz="1400" b="0" i="1" smtClean="0">
                                <a:solidFill>
                                  <a:schemeClr val="accent1">
                                    <a:lumMod val="75000"/>
                                  </a:schemeClr>
                                </a:solidFill>
                                <a:latin typeface="Cambria Math" panose="02040503050406030204" pitchFamily="18" charset="0"/>
                              </a:rPr>
                              <m:t>𝑥</m:t>
                            </m:r>
                          </m:e>
                          <m:sub>
                            <m:r>
                              <a:rPr lang="en-US" sz="1400" b="0" i="1" smtClean="0">
                                <a:solidFill>
                                  <a:schemeClr val="accent1">
                                    <a:lumMod val="75000"/>
                                  </a:schemeClr>
                                </a:solidFill>
                                <a:latin typeface="Cambria Math" panose="02040503050406030204" pitchFamily="18" charset="0"/>
                              </a:rPr>
                              <m:t>𝑠𝑡𝑎𝑟𝑡</m:t>
                            </m:r>
                          </m:sub>
                        </m:sSub>
                      </m:num>
                      <m:den>
                        <m:r>
                          <a:rPr lang="en-US" sz="1400" b="0" i="1" smtClean="0">
                            <a:solidFill>
                              <a:schemeClr val="accent1">
                                <a:lumMod val="75000"/>
                              </a:schemeClr>
                            </a:solidFill>
                            <a:latin typeface="Cambria Math" panose="02040503050406030204" pitchFamily="18" charset="0"/>
                          </a:rPr>
                          <m:t>2</m:t>
                        </m:r>
                      </m:den>
                    </m:f>
                  </m:oMath>
                </a14:m>
                <a:r>
                  <a:rPr lang="en-US" sz="1400" dirty="0">
                    <a:solidFill>
                      <a:schemeClr val="accent1">
                        <a:lumMod val="75000"/>
                      </a:schemeClr>
                    </a:solidFill>
                  </a:rPr>
                  <a:t>,</a:t>
                </a:r>
                <a14:m>
                  <m:oMath xmlns:m="http://schemas.openxmlformats.org/officeDocument/2006/math">
                    <m:f>
                      <m:fPr>
                        <m:ctrlPr>
                          <a:rPr lang="en-US" sz="1400" i="1" dirty="0" smtClean="0">
                            <a:solidFill>
                              <a:schemeClr val="accent1">
                                <a:lumMod val="75000"/>
                              </a:schemeClr>
                            </a:solidFill>
                            <a:latin typeface="Cambria Math" charset="0"/>
                          </a:rPr>
                        </m:ctrlPr>
                      </m:fPr>
                      <m:num>
                        <m:sSub>
                          <m:sSubPr>
                            <m:ctrlPr>
                              <a:rPr lang="en-US" sz="1400" b="0" i="1" dirty="0" smtClean="0">
                                <a:solidFill>
                                  <a:schemeClr val="accent1">
                                    <a:lumMod val="75000"/>
                                  </a:schemeClr>
                                </a:solidFill>
                                <a:latin typeface="Cambria Math" charset="0"/>
                              </a:rPr>
                            </m:ctrlPr>
                          </m:sSubPr>
                          <m:e>
                            <m:r>
                              <a:rPr lang="en-US" sz="1400" b="0" i="1" dirty="0" smtClean="0">
                                <a:solidFill>
                                  <a:schemeClr val="accent1">
                                    <a:lumMod val="75000"/>
                                  </a:schemeClr>
                                </a:solidFill>
                                <a:latin typeface="Cambria Math" panose="02040503050406030204" pitchFamily="18" charset="0"/>
                              </a:rPr>
                              <m:t>𝑦</m:t>
                            </m:r>
                          </m:e>
                          <m:sub>
                            <m:r>
                              <a:rPr lang="en-US" sz="1400" b="0" i="1" dirty="0" smtClean="0">
                                <a:solidFill>
                                  <a:schemeClr val="accent1">
                                    <a:lumMod val="75000"/>
                                  </a:schemeClr>
                                </a:solidFill>
                                <a:latin typeface="Cambria Math" panose="02040503050406030204" pitchFamily="18" charset="0"/>
                              </a:rPr>
                              <m:t>𝑠𝑡𝑎𝑟𝑡</m:t>
                            </m:r>
                          </m:sub>
                        </m:sSub>
                        <m:r>
                          <a:rPr lang="en-US" sz="1400" b="0" i="1" dirty="0" smtClean="0">
                            <a:solidFill>
                              <a:schemeClr val="accent1">
                                <a:lumMod val="75000"/>
                              </a:schemeClr>
                            </a:solidFill>
                            <a:latin typeface="Cambria Math" panose="02040503050406030204" pitchFamily="18" charset="0"/>
                          </a:rPr>
                          <m:t>−</m:t>
                        </m:r>
                        <m:sSub>
                          <m:sSubPr>
                            <m:ctrlPr>
                              <a:rPr lang="en-US" sz="1400" b="0" i="1" dirty="0" smtClean="0">
                                <a:solidFill>
                                  <a:schemeClr val="accent1">
                                    <a:lumMod val="75000"/>
                                  </a:schemeClr>
                                </a:solidFill>
                                <a:latin typeface="Cambria Math" charset="0"/>
                              </a:rPr>
                            </m:ctrlPr>
                          </m:sSubPr>
                          <m:e>
                            <m:r>
                              <a:rPr lang="en-US" sz="1400" b="0" i="1" dirty="0" smtClean="0">
                                <a:solidFill>
                                  <a:schemeClr val="accent1">
                                    <a:lumMod val="75000"/>
                                  </a:schemeClr>
                                </a:solidFill>
                                <a:latin typeface="Cambria Math" panose="02040503050406030204" pitchFamily="18" charset="0"/>
                              </a:rPr>
                              <m:t>𝑦</m:t>
                            </m:r>
                          </m:e>
                          <m:sub>
                            <m:r>
                              <a:rPr lang="en-US" sz="1400" b="0" i="1" dirty="0" smtClean="0">
                                <a:solidFill>
                                  <a:schemeClr val="accent1">
                                    <a:lumMod val="75000"/>
                                  </a:schemeClr>
                                </a:solidFill>
                                <a:latin typeface="Cambria Math" panose="02040503050406030204" pitchFamily="18" charset="0"/>
                              </a:rPr>
                              <m:t>𝑒𝑛𝑑</m:t>
                            </m:r>
                          </m:sub>
                        </m:sSub>
                      </m:num>
                      <m:den>
                        <m:r>
                          <a:rPr lang="en-US" sz="1400" b="0" i="1" dirty="0" smtClean="0">
                            <a:solidFill>
                              <a:schemeClr val="accent1">
                                <a:lumMod val="75000"/>
                              </a:schemeClr>
                            </a:solidFill>
                            <a:latin typeface="Cambria Math" panose="02040503050406030204" pitchFamily="18" charset="0"/>
                          </a:rPr>
                          <m:t>2</m:t>
                        </m:r>
                      </m:den>
                    </m:f>
                    <m:r>
                      <a:rPr lang="en-US" sz="1400" b="0" i="1" dirty="0" smtClean="0">
                        <a:solidFill>
                          <a:schemeClr val="accent1">
                            <a:lumMod val="75000"/>
                          </a:schemeClr>
                        </a:solidFill>
                        <a:latin typeface="Cambria Math" panose="02040503050406030204" pitchFamily="18" charset="0"/>
                      </a:rPr>
                      <m:t>)</m:t>
                    </m:r>
                  </m:oMath>
                </a14:m>
                <a:endParaRPr lang="en-US" sz="1400" dirty="0">
                  <a:solidFill>
                    <a:schemeClr val="accent1">
                      <a:lumMod val="75000"/>
                    </a:schemeClr>
                  </a:solidFill>
                </a:endParaRPr>
              </a:p>
            </p:txBody>
          </p:sp>
        </mc:Choice>
        <mc:Fallback>
          <p:sp>
            <p:nvSpPr>
              <p:cNvPr id="11" name="TextBox 10">
                <a:extLst>
                  <a:ext uri="{FF2B5EF4-FFF2-40B4-BE49-F238E27FC236}">
                    <a16:creationId xmlns:a16="http://schemas.microsoft.com/office/drawing/2014/main" xmlns:a14="http://schemas.microsoft.com/office/drawing/2010/main" xmlns="" id="{25CB21C9-F322-2D4A-BB8F-641D411311B6}"/>
                  </a:ext>
                </a:extLst>
              </p:cNvPr>
              <p:cNvSpPr txBox="1">
                <a:spLocks noRot="1" noChangeAspect="1" noMove="1" noResize="1" noEditPoints="1" noAdjustHandles="1" noChangeArrowheads="1" noChangeShapeType="1" noTextEdit="1"/>
              </p:cNvSpPr>
              <p:nvPr/>
            </p:nvSpPr>
            <p:spPr>
              <a:xfrm>
                <a:off x="581899" y="2035684"/>
                <a:ext cx="5155491" cy="379463"/>
              </a:xfrm>
              <a:prstGeom prst="rect">
                <a:avLst/>
              </a:prstGeom>
              <a:blipFill rotWithShape="0">
                <a:blip r:embed="rId4"/>
                <a:stretch>
                  <a:fillRect l="-355" b="-3226"/>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xmlns="" id="{65B7D08C-0670-BE4C-B973-73E8D0AEEFED}"/>
              </a:ext>
            </a:extLst>
          </p:cNvPr>
          <p:cNvSpPr txBox="1"/>
          <p:nvPr/>
        </p:nvSpPr>
        <p:spPr>
          <a:xfrm>
            <a:off x="284812" y="1664567"/>
            <a:ext cx="4177747" cy="307777"/>
          </a:xfrm>
          <a:prstGeom prst="rect">
            <a:avLst/>
          </a:prstGeom>
          <a:noFill/>
        </p:spPr>
        <p:txBody>
          <a:bodyPr wrap="none" rtlCol="0">
            <a:spAutoFit/>
          </a:bodyPr>
          <a:lstStyle/>
          <a:p>
            <a:r>
              <a:rPr lang="en-US" sz="1400" dirty="0"/>
              <a:t>+ </a:t>
            </a:r>
            <a:r>
              <a:rPr lang="en-US" sz="1400" u="sng" dirty="0"/>
              <a:t>Step 1</a:t>
            </a:r>
            <a:r>
              <a:rPr lang="en-US" sz="1400" dirty="0"/>
              <a:t>: Compute centroids from box coordinates</a:t>
            </a:r>
          </a:p>
        </p:txBody>
      </p:sp>
      <p:sp>
        <p:nvSpPr>
          <p:cNvPr id="13" name="Google Shape;932;p47">
            <a:extLst>
              <a:ext uri="{FF2B5EF4-FFF2-40B4-BE49-F238E27FC236}">
                <a16:creationId xmlns:a16="http://schemas.microsoft.com/office/drawing/2014/main" xmlns="" id="{39B04F6F-E27F-4136-BAED-46E8474E09EC}"/>
              </a:ext>
            </a:extLst>
          </p:cNvPr>
          <p:cNvSpPr txBox="1">
            <a:spLocks/>
          </p:cNvSpPr>
          <p:nvPr/>
        </p:nvSpPr>
        <p:spPr>
          <a:xfrm>
            <a:off x="10876104" y="6333135"/>
            <a:ext cx="731600" cy="524800"/>
          </a:xfrm>
          <a:prstGeom prst="rect">
            <a:avLst/>
          </a:prstGeom>
        </p:spPr>
        <p:txBody>
          <a:bodyPr spcFirstLastPara="1" vert="horz" wrap="square" lIns="121900" tIns="121900" rIns="121900" bIns="121900" numCol="1" rtlCol="0" anchor="ctr" anchorCtr="0" compatLnSpc="1">
            <a:prstTxWarp prst="textNoShape">
              <a:avLst/>
            </a:prstTxWarp>
            <a:noAutofit/>
          </a:bodyPr>
          <a:lstStyle>
            <a:defPPr>
              <a:defRPr lang="en-US"/>
            </a:defPPr>
            <a:lvl1pPr algn="r" rtl="0" fontAlgn="base">
              <a:spcBef>
                <a:spcPct val="0"/>
              </a:spcBef>
              <a:spcAft>
                <a:spcPct val="0"/>
              </a:spcAft>
              <a:defRPr sz="1200" kern="1200">
                <a:solidFill>
                  <a:srgbClr val="898989"/>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ctr"/>
            <a:fld id="{00000000-1234-1234-1234-123412341234}" type="slidenum">
              <a:rPr lang="en" sz="1400" smtClean="0">
                <a:latin typeface="Concert One"/>
                <a:ea typeface="Concert One"/>
                <a:cs typeface="Concert One"/>
                <a:sym typeface="Concert One"/>
              </a:rPr>
              <a:pPr algn="ctr"/>
              <a:t>21</a:t>
            </a:fld>
            <a:endParaRPr lang="en" sz="1400" dirty="0">
              <a:latin typeface="Concert One"/>
              <a:ea typeface="Concert One"/>
              <a:cs typeface="Concert One"/>
              <a:sym typeface="Concert One"/>
            </a:endParaRPr>
          </a:p>
        </p:txBody>
      </p:sp>
      <p:pic>
        <p:nvPicPr>
          <p:cNvPr id="14" name="Picture 13">
            <a:extLst>
              <a:ext uri="{FF2B5EF4-FFF2-40B4-BE49-F238E27FC236}">
                <a16:creationId xmlns:a16="http://schemas.microsoft.com/office/drawing/2014/main" xmlns="" id="{DF3B10E0-60C8-F340-B6F4-98C30BDE6676}"/>
              </a:ext>
            </a:extLst>
          </p:cNvPr>
          <p:cNvPicPr>
            <a:picLocks noChangeAspect="1"/>
          </p:cNvPicPr>
          <p:nvPr/>
        </p:nvPicPr>
        <p:blipFill rotWithShape="1">
          <a:blip r:embed="rId5">
            <a:extLst>
              <a:ext uri="{28A0092B-C50C-407E-A947-70E740481C1C}">
                <a14:useLocalDpi xmlns:a14="http://schemas.microsoft.com/office/drawing/2010/main" val="0"/>
              </a:ext>
            </a:extLst>
          </a:blip>
          <a:srcRect l="10157" t="7315" r="11222" b="17892"/>
          <a:stretch/>
        </p:blipFill>
        <p:spPr>
          <a:xfrm>
            <a:off x="5486400" y="1664567"/>
            <a:ext cx="3352800" cy="3745633"/>
          </a:xfrm>
          <a:prstGeom prst="rect">
            <a:avLst/>
          </a:prstGeom>
        </p:spPr>
      </p:pic>
    </p:spTree>
    <p:extLst>
      <p:ext uri="{BB962C8B-B14F-4D97-AF65-F5344CB8AC3E}">
        <p14:creationId xmlns:p14="http://schemas.microsoft.com/office/powerpoint/2010/main" val="16629817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centroid tracking algorithm</a:t>
            </a:r>
          </a:p>
        </p:txBody>
      </p:sp>
      <p:sp>
        <p:nvSpPr>
          <p:cNvPr id="4" name="Slide Number Placeholder 3"/>
          <p:cNvSpPr>
            <a:spLocks noGrp="1"/>
          </p:cNvSpPr>
          <p:nvPr>
            <p:ph type="sldNum" sz="quarter" idx="12"/>
          </p:nvPr>
        </p:nvSpPr>
        <p:spPr/>
        <p:txBody>
          <a:bodyPr/>
          <a:lstStyle/>
          <a:p>
            <a:pPr>
              <a:defRPr/>
            </a:pPr>
            <a:fld id="{017F965C-3CEB-45B2-B97C-76AD457A2442}" type="slidenum">
              <a:rPr lang="en-US" smtClean="0"/>
              <a:pPr>
                <a:defRPr/>
              </a:pPr>
              <a:t>22</a:t>
            </a:fld>
            <a:r>
              <a:rPr lang="en-US" smtClean="0"/>
              <a:t>/11</a:t>
            </a:r>
            <a:endParaRPr lang="en-US" dirty="0"/>
          </a:p>
        </p:txBody>
      </p:sp>
      <p:sp>
        <p:nvSpPr>
          <p:cNvPr id="6" name="TextBox 5">
            <a:extLst>
              <a:ext uri="{FF2B5EF4-FFF2-40B4-BE49-F238E27FC236}">
                <a16:creationId xmlns:a16="http://schemas.microsoft.com/office/drawing/2014/main" xmlns="" id="{911FBA5E-7159-DB4F-8B0F-08708462D85D}"/>
              </a:ext>
            </a:extLst>
          </p:cNvPr>
          <p:cNvSpPr txBox="1"/>
          <p:nvPr/>
        </p:nvSpPr>
        <p:spPr>
          <a:xfrm>
            <a:off x="152400" y="1264117"/>
            <a:ext cx="1495666" cy="307777"/>
          </a:xfrm>
          <a:prstGeom prst="rect">
            <a:avLst/>
          </a:prstGeom>
          <a:noFill/>
        </p:spPr>
        <p:txBody>
          <a:bodyPr wrap="none" rtlCol="0">
            <a:spAutoFit/>
          </a:bodyPr>
          <a:lstStyle/>
          <a:p>
            <a:r>
              <a:rPr lang="en-US" sz="1400" b="1" dirty="0"/>
              <a:t>Tracking object</a:t>
            </a:r>
          </a:p>
        </p:txBody>
      </p:sp>
      <p:sp>
        <p:nvSpPr>
          <p:cNvPr id="7" name="TextBox 6">
            <a:extLst>
              <a:ext uri="{FF2B5EF4-FFF2-40B4-BE49-F238E27FC236}">
                <a16:creationId xmlns:a16="http://schemas.microsoft.com/office/drawing/2014/main" xmlns="" id="{60CF80F7-9A38-1445-B80D-56719B8C4473}"/>
              </a:ext>
            </a:extLst>
          </p:cNvPr>
          <p:cNvSpPr txBox="1"/>
          <p:nvPr/>
        </p:nvSpPr>
        <p:spPr>
          <a:xfrm>
            <a:off x="284812" y="2438400"/>
            <a:ext cx="5939502" cy="307777"/>
          </a:xfrm>
          <a:prstGeom prst="rect">
            <a:avLst/>
          </a:prstGeom>
          <a:noFill/>
        </p:spPr>
        <p:txBody>
          <a:bodyPr wrap="square" rtlCol="0">
            <a:spAutoFit/>
          </a:bodyPr>
          <a:lstStyle/>
          <a:p>
            <a:r>
              <a:rPr lang="en-US" sz="1400" dirty="0"/>
              <a:t>+ </a:t>
            </a:r>
            <a:r>
              <a:rPr lang="en-US" sz="1400" u="sng" dirty="0"/>
              <a:t>Step 2</a:t>
            </a:r>
            <a:r>
              <a:rPr lang="en-US" sz="1400" dirty="0"/>
              <a:t>: Compute distance between new and existing objects</a:t>
            </a:r>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xmlns="" id="{AD740054-3B5C-E241-84F1-1A167B3574DB}"/>
                  </a:ext>
                </a:extLst>
              </p:cNvPr>
              <p:cNvSpPr txBox="1"/>
              <p:nvPr/>
            </p:nvSpPr>
            <p:spPr>
              <a:xfrm>
                <a:off x="679984" y="3207820"/>
                <a:ext cx="3013454" cy="353238"/>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400" b="0" i="1" smtClean="0">
                          <a:solidFill>
                            <a:schemeClr val="accent1">
                              <a:lumMod val="50000"/>
                            </a:schemeClr>
                          </a:solidFill>
                          <a:latin typeface="Cambria Math" panose="02040503050406030204" pitchFamily="18" charset="0"/>
                        </a:rPr>
                        <m:t>𝑑</m:t>
                      </m:r>
                      <m:d>
                        <m:dPr>
                          <m:ctrlPr>
                            <a:rPr lang="en-US" sz="1400" b="0" i="1" smtClean="0">
                              <a:solidFill>
                                <a:schemeClr val="accent1">
                                  <a:lumMod val="50000"/>
                                </a:schemeClr>
                              </a:solidFill>
                              <a:latin typeface="Cambria Math" charset="0"/>
                            </a:rPr>
                          </m:ctrlPr>
                        </m:dPr>
                        <m:e>
                          <m:r>
                            <a:rPr lang="en-US" sz="1400" b="0" i="1" smtClean="0">
                              <a:solidFill>
                                <a:schemeClr val="accent1">
                                  <a:lumMod val="50000"/>
                                </a:schemeClr>
                              </a:solidFill>
                              <a:latin typeface="Cambria Math" panose="02040503050406030204" pitchFamily="18" charset="0"/>
                            </a:rPr>
                            <m:t>𝑝</m:t>
                          </m:r>
                          <m:r>
                            <a:rPr lang="en-US" sz="1400" b="0" i="1" smtClean="0">
                              <a:solidFill>
                                <a:schemeClr val="accent1">
                                  <a:lumMod val="50000"/>
                                </a:schemeClr>
                              </a:solidFill>
                              <a:latin typeface="Cambria Math" panose="02040503050406030204" pitchFamily="18" charset="0"/>
                            </a:rPr>
                            <m:t>,</m:t>
                          </m:r>
                          <m:r>
                            <a:rPr lang="en-US" sz="1400" b="0" i="1" smtClean="0">
                              <a:solidFill>
                                <a:schemeClr val="accent1">
                                  <a:lumMod val="50000"/>
                                </a:schemeClr>
                              </a:solidFill>
                              <a:latin typeface="Cambria Math" panose="02040503050406030204" pitchFamily="18" charset="0"/>
                            </a:rPr>
                            <m:t>𝑞</m:t>
                          </m:r>
                        </m:e>
                      </m:d>
                      <m:r>
                        <a:rPr lang="en-US" sz="1400" b="0" i="1" smtClean="0">
                          <a:solidFill>
                            <a:schemeClr val="accent1">
                              <a:lumMod val="50000"/>
                            </a:schemeClr>
                          </a:solidFill>
                          <a:latin typeface="Cambria Math" panose="02040503050406030204" pitchFamily="18" charset="0"/>
                        </a:rPr>
                        <m:t>= </m:t>
                      </m:r>
                      <m:rad>
                        <m:radPr>
                          <m:degHide m:val="on"/>
                          <m:ctrlPr>
                            <a:rPr lang="en-US" sz="1400" b="0" i="1" smtClean="0">
                              <a:solidFill>
                                <a:schemeClr val="accent1">
                                  <a:lumMod val="50000"/>
                                </a:schemeClr>
                              </a:solidFill>
                              <a:latin typeface="Cambria Math" charset="0"/>
                              <a:ea typeface="Cambria Math" panose="02040503050406030204" pitchFamily="18" charset="0"/>
                            </a:rPr>
                          </m:ctrlPr>
                        </m:radPr>
                        <m:deg/>
                        <m:e>
                          <m:sSup>
                            <m:sSupPr>
                              <m:ctrlPr>
                                <a:rPr lang="en-US" sz="1400" b="0" i="1" smtClean="0">
                                  <a:solidFill>
                                    <a:schemeClr val="accent1">
                                      <a:lumMod val="50000"/>
                                    </a:schemeClr>
                                  </a:solidFill>
                                  <a:latin typeface="Cambria Math" charset="0"/>
                                  <a:ea typeface="Cambria Math" panose="02040503050406030204" pitchFamily="18" charset="0"/>
                                </a:rPr>
                              </m:ctrlPr>
                            </m:sSupPr>
                            <m:e>
                              <m:d>
                                <m:dPr>
                                  <m:ctrlPr>
                                    <a:rPr lang="en-US" sz="1400" b="0" i="1" smtClean="0">
                                      <a:solidFill>
                                        <a:schemeClr val="accent1">
                                          <a:lumMod val="50000"/>
                                        </a:schemeClr>
                                      </a:solidFill>
                                      <a:latin typeface="Cambria Math" charset="0"/>
                                      <a:ea typeface="Cambria Math" panose="02040503050406030204" pitchFamily="18" charset="0"/>
                                    </a:rPr>
                                  </m:ctrlPr>
                                </m:dPr>
                                <m:e>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𝑞</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1</m:t>
                                      </m:r>
                                    </m:sub>
                                  </m:sSub>
                                  <m:r>
                                    <a:rPr lang="en-US" sz="1400" b="0" i="1" smtClean="0">
                                      <a:solidFill>
                                        <a:schemeClr val="accent1">
                                          <a:lumMod val="50000"/>
                                        </a:schemeClr>
                                      </a:solidFill>
                                      <a:latin typeface="Cambria Math" panose="02040503050406030204" pitchFamily="18" charset="0"/>
                                      <a:ea typeface="Cambria Math" panose="02040503050406030204" pitchFamily="18" charset="0"/>
                                    </a:rPr>
                                    <m:t> −</m:t>
                                  </m:r>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𝑝</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1</m:t>
                                      </m:r>
                                    </m:sub>
                                  </m:sSub>
                                </m:e>
                              </m:d>
                            </m:e>
                            <m:sup>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p>
                          </m:sSup>
                          <m:r>
                            <a:rPr lang="en-US" sz="1400" b="0" i="1" smtClean="0">
                              <a:solidFill>
                                <a:schemeClr val="accent1">
                                  <a:lumMod val="50000"/>
                                </a:schemeClr>
                              </a:solidFill>
                              <a:latin typeface="Cambria Math" panose="02040503050406030204" pitchFamily="18" charset="0"/>
                              <a:ea typeface="Cambria Math" panose="02040503050406030204" pitchFamily="18" charset="0"/>
                            </a:rPr>
                            <m:t>+</m:t>
                          </m:r>
                          <m:sSup>
                            <m:sSupPr>
                              <m:ctrlPr>
                                <a:rPr lang="en-US" sz="1400" b="0" i="1" smtClean="0">
                                  <a:solidFill>
                                    <a:schemeClr val="accent1">
                                      <a:lumMod val="50000"/>
                                    </a:schemeClr>
                                  </a:solidFill>
                                  <a:latin typeface="Cambria Math" charset="0"/>
                                  <a:ea typeface="Cambria Math" panose="02040503050406030204" pitchFamily="18" charset="0"/>
                                </a:rPr>
                              </m:ctrlPr>
                            </m:sSupPr>
                            <m:e>
                              <m:d>
                                <m:dPr>
                                  <m:ctrlPr>
                                    <a:rPr lang="en-US" sz="1400" b="0" i="1" smtClean="0">
                                      <a:solidFill>
                                        <a:schemeClr val="accent1">
                                          <a:lumMod val="50000"/>
                                        </a:schemeClr>
                                      </a:solidFill>
                                      <a:latin typeface="Cambria Math" charset="0"/>
                                      <a:ea typeface="Cambria Math" panose="02040503050406030204" pitchFamily="18" charset="0"/>
                                    </a:rPr>
                                  </m:ctrlPr>
                                </m:dPr>
                                <m:e>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𝑞</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b>
                                  </m:sSub>
                                  <m:r>
                                    <a:rPr lang="en-US" sz="1400" b="0" i="1" smtClean="0">
                                      <a:solidFill>
                                        <a:schemeClr val="accent1">
                                          <a:lumMod val="50000"/>
                                        </a:schemeClr>
                                      </a:solidFill>
                                      <a:latin typeface="Cambria Math" panose="02040503050406030204" pitchFamily="18" charset="0"/>
                                      <a:ea typeface="Cambria Math" panose="02040503050406030204" pitchFamily="18" charset="0"/>
                                    </a:rPr>
                                    <m:t>−</m:t>
                                  </m:r>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𝑝</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b>
                                  </m:sSub>
                                </m:e>
                              </m:d>
                            </m:e>
                            <m:sup>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p>
                          </m:sSup>
                        </m:e>
                      </m:rad>
                    </m:oMath>
                  </m:oMathPara>
                </a14:m>
                <a:endParaRPr lang="en-US" sz="1400" b="0" dirty="0">
                  <a:solidFill>
                    <a:schemeClr val="accent1">
                      <a:lumMod val="50000"/>
                    </a:schemeClr>
                  </a:solidFill>
                  <a:ea typeface="Cambria Math" panose="02040503050406030204" pitchFamily="18" charset="0"/>
                </a:endParaRPr>
              </a:p>
            </p:txBody>
          </p:sp>
        </mc:Choice>
        <mc:Fallback>
          <p:sp>
            <p:nvSpPr>
              <p:cNvPr id="8" name="TextBox 7">
                <a:extLst>
                  <a:ext uri="{FF2B5EF4-FFF2-40B4-BE49-F238E27FC236}">
                    <a16:creationId xmlns:a16="http://schemas.microsoft.com/office/drawing/2014/main" xmlns:a14="http://schemas.microsoft.com/office/drawing/2010/main" xmlns="" id="{AD740054-3B5C-E241-84F1-1A167B3574DB}"/>
                  </a:ext>
                </a:extLst>
              </p:cNvPr>
              <p:cNvSpPr txBox="1">
                <a:spLocks noRot="1" noChangeAspect="1" noMove="1" noResize="1" noEditPoints="1" noAdjustHandles="1" noChangeArrowheads="1" noChangeShapeType="1" noTextEdit="1"/>
              </p:cNvSpPr>
              <p:nvPr/>
            </p:nvSpPr>
            <p:spPr>
              <a:xfrm>
                <a:off x="679984" y="3207820"/>
                <a:ext cx="3013454" cy="353238"/>
              </a:xfrm>
              <a:prstGeom prst="rect">
                <a:avLst/>
              </a:prstGeom>
              <a:blipFill rotWithShape="0">
                <a:blip r:embed="rId2"/>
                <a:stretch>
                  <a:fillRect t="-60345" b="-9482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xmlns="" id="{A787C24B-7B73-EA49-A359-7DB19FD99153}"/>
                  </a:ext>
                </a:extLst>
              </p:cNvPr>
              <p:cNvSpPr txBox="1"/>
              <p:nvPr/>
            </p:nvSpPr>
            <p:spPr>
              <a:xfrm>
                <a:off x="581899" y="2754710"/>
                <a:ext cx="4998466" cy="307777"/>
              </a:xfrm>
              <a:prstGeom prst="rect">
                <a:avLst/>
              </a:prstGeom>
              <a:noFill/>
            </p:spPr>
            <p:txBody>
              <a:bodyPr wrap="square" rtlCol="0">
                <a:spAutoFit/>
              </a:bodyPr>
              <a:lstStyle/>
              <a:p>
                <a:r>
                  <a:rPr lang="en-US" sz="1400" dirty="0">
                    <a:solidFill>
                      <a:schemeClr val="tx1"/>
                    </a:solidFill>
                  </a:rPr>
                  <a:t>Euclidean formula: 2 point </a:t>
                </a:r>
                <a14:m>
                  <m:oMath xmlns:m="http://schemas.openxmlformats.org/officeDocument/2006/math">
                    <m:r>
                      <a:rPr lang="en-US" sz="1400" b="0" i="1" smtClean="0">
                        <a:solidFill>
                          <a:schemeClr val="tx1"/>
                        </a:solidFill>
                        <a:latin typeface="Cambria Math" panose="02040503050406030204" pitchFamily="18" charset="0"/>
                      </a:rPr>
                      <m:t>𝑝</m:t>
                    </m:r>
                    <m:d>
                      <m:dPr>
                        <m:ctrlPr>
                          <a:rPr lang="en-US" sz="1400" b="0" i="1" smtClean="0">
                            <a:solidFill>
                              <a:schemeClr val="tx1"/>
                            </a:solidFill>
                            <a:latin typeface="Cambria Math" charset="0"/>
                          </a:rPr>
                        </m:ctrlPr>
                      </m:dPr>
                      <m:e>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𝑝</m:t>
                            </m:r>
                          </m:e>
                          <m:sub>
                            <m:r>
                              <a:rPr lang="en-US" sz="1400" b="0" i="1" smtClean="0">
                                <a:solidFill>
                                  <a:schemeClr val="tx1"/>
                                </a:solidFill>
                                <a:latin typeface="Cambria Math" panose="02040503050406030204" pitchFamily="18" charset="0"/>
                              </a:rPr>
                              <m:t>1</m:t>
                            </m:r>
                          </m:sub>
                        </m:sSub>
                        <m:r>
                          <a:rPr lang="en-US" sz="1400" b="0" i="1" smtClean="0">
                            <a:solidFill>
                              <a:schemeClr val="tx1"/>
                            </a:solidFill>
                            <a:latin typeface="Cambria Math" panose="02040503050406030204" pitchFamily="18" charset="0"/>
                          </a:rPr>
                          <m:t>, </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𝑝</m:t>
                            </m:r>
                          </m:e>
                          <m:sub>
                            <m:r>
                              <a:rPr lang="en-US" sz="1400" b="0" i="1" smtClean="0">
                                <a:solidFill>
                                  <a:schemeClr val="tx1"/>
                                </a:solidFill>
                                <a:latin typeface="Cambria Math" panose="02040503050406030204" pitchFamily="18" charset="0"/>
                              </a:rPr>
                              <m:t>2</m:t>
                            </m:r>
                          </m:sub>
                        </m:sSub>
                      </m:e>
                    </m:d>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𝑞</m:t>
                    </m:r>
                    <m:d>
                      <m:dPr>
                        <m:ctrlPr>
                          <a:rPr lang="en-US" sz="1400" b="0" i="1" smtClean="0">
                            <a:solidFill>
                              <a:schemeClr val="tx1"/>
                            </a:solidFill>
                            <a:latin typeface="Cambria Math" charset="0"/>
                          </a:rPr>
                        </m:ctrlPr>
                      </m:dPr>
                      <m:e>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𝑞</m:t>
                            </m:r>
                          </m:e>
                          <m:sub>
                            <m:r>
                              <a:rPr lang="en-US" sz="1400" b="0" i="1" smtClean="0">
                                <a:solidFill>
                                  <a:schemeClr val="tx1"/>
                                </a:solidFill>
                                <a:latin typeface="Cambria Math" panose="02040503050406030204" pitchFamily="18" charset="0"/>
                              </a:rPr>
                              <m:t>1</m:t>
                            </m:r>
                          </m:sub>
                        </m:sSub>
                        <m:r>
                          <a:rPr lang="en-US" sz="1400" b="0" i="1" smtClean="0">
                            <a:solidFill>
                              <a:schemeClr val="tx1"/>
                            </a:solidFill>
                            <a:latin typeface="Cambria Math" panose="02040503050406030204" pitchFamily="18" charset="0"/>
                          </a:rPr>
                          <m:t>, </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𝑞</m:t>
                            </m:r>
                          </m:e>
                          <m:sub>
                            <m:r>
                              <a:rPr lang="en-US" sz="1400" b="0" i="1" smtClean="0">
                                <a:solidFill>
                                  <a:schemeClr val="tx1"/>
                                </a:solidFill>
                                <a:latin typeface="Cambria Math" panose="02040503050406030204" pitchFamily="18" charset="0"/>
                              </a:rPr>
                              <m:t>2</m:t>
                            </m:r>
                          </m:sub>
                        </m:sSub>
                      </m:e>
                    </m:d>
                  </m:oMath>
                </a14:m>
                <a:endParaRPr lang="en-US" sz="1400" b="0" dirty="0">
                  <a:solidFill>
                    <a:schemeClr val="tx1"/>
                  </a:solidFill>
                </a:endParaRPr>
              </a:p>
            </p:txBody>
          </p:sp>
        </mc:Choice>
        <mc:Fallback>
          <p:sp>
            <p:nvSpPr>
              <p:cNvPr id="9" name="TextBox 8">
                <a:extLst>
                  <a:ext uri="{FF2B5EF4-FFF2-40B4-BE49-F238E27FC236}">
                    <a16:creationId xmlns:a16="http://schemas.microsoft.com/office/drawing/2014/main" xmlns:a14="http://schemas.microsoft.com/office/drawing/2010/main" xmlns="" id="{A787C24B-7B73-EA49-A359-7DB19FD99153}"/>
                  </a:ext>
                </a:extLst>
              </p:cNvPr>
              <p:cNvSpPr txBox="1">
                <a:spLocks noRot="1" noChangeAspect="1" noMove="1" noResize="1" noEditPoints="1" noAdjustHandles="1" noChangeArrowheads="1" noChangeShapeType="1" noTextEdit="1"/>
              </p:cNvSpPr>
              <p:nvPr/>
            </p:nvSpPr>
            <p:spPr>
              <a:xfrm>
                <a:off x="581899" y="2754710"/>
                <a:ext cx="4998466" cy="307777"/>
              </a:xfrm>
              <a:prstGeom prst="rect">
                <a:avLst/>
              </a:prstGeom>
              <a:blipFill rotWithShape="0">
                <a:blip r:embed="rId3"/>
                <a:stretch>
                  <a:fillRect l="-366" t="-4000" b="-20000"/>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xmlns="" id="{1761651F-DE9B-9946-B87D-092DD07A6816}"/>
              </a:ext>
            </a:extLst>
          </p:cNvPr>
          <p:cNvSpPr txBox="1"/>
          <p:nvPr/>
        </p:nvSpPr>
        <p:spPr>
          <a:xfrm>
            <a:off x="1546083" y="2259914"/>
            <a:ext cx="184731" cy="307777"/>
          </a:xfrm>
          <a:prstGeom prst="rect">
            <a:avLst/>
          </a:prstGeom>
          <a:noFill/>
        </p:spPr>
        <p:txBody>
          <a:bodyPr wrap="square" rtlCol="0">
            <a:spAutoFit/>
          </a:bodyPr>
          <a:lstStyle/>
          <a:p>
            <a:endParaRPr lang="en-US" sz="1400" dirty="0"/>
          </a:p>
        </p:txBody>
      </p:sp>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xmlns="" id="{25CB21C9-F322-2D4A-BB8F-641D411311B6}"/>
                  </a:ext>
                </a:extLst>
              </p:cNvPr>
              <p:cNvSpPr txBox="1"/>
              <p:nvPr/>
            </p:nvSpPr>
            <p:spPr>
              <a:xfrm>
                <a:off x="581899" y="2035684"/>
                <a:ext cx="5155491" cy="379463"/>
              </a:xfrm>
              <a:prstGeom prst="rect">
                <a:avLst/>
              </a:prstGeom>
              <a:solidFill>
                <a:schemeClr val="bg1"/>
              </a:solidFill>
            </p:spPr>
            <p:txBody>
              <a:bodyPr wrap="square" rtlCol="0">
                <a:spAutoFit/>
              </a:bodyPr>
              <a:lstStyle/>
              <a:p>
                <a:r>
                  <a:rPr lang="en-US" sz="1400" dirty="0">
                    <a:solidFill>
                      <a:schemeClr val="accent1">
                        <a:lumMod val="75000"/>
                      </a:schemeClr>
                    </a:solidFill>
                  </a:rPr>
                  <a:t>(</a:t>
                </a:r>
                <a14:m>
                  <m:oMath xmlns:m="http://schemas.openxmlformats.org/officeDocument/2006/math">
                    <m:sSub>
                      <m:sSubPr>
                        <m:ctrlPr>
                          <a:rPr lang="en-US" sz="1400" i="1">
                            <a:solidFill>
                              <a:schemeClr val="accent1">
                                <a:lumMod val="75000"/>
                              </a:schemeClr>
                            </a:solidFill>
                            <a:latin typeface="Cambria Math" charset="0"/>
                            <a:ea typeface="Cambria Math" panose="02040503050406030204" pitchFamily="18" charset="0"/>
                          </a:rPr>
                        </m:ctrlPr>
                      </m:sSubPr>
                      <m:e>
                        <m:r>
                          <a:rPr lang="en-US" sz="1400" i="1">
                            <a:solidFill>
                              <a:schemeClr val="accent1">
                                <a:lumMod val="75000"/>
                              </a:schemeClr>
                            </a:solidFill>
                            <a:latin typeface="Cambria Math" panose="02040503050406030204" pitchFamily="18" charset="0"/>
                            <a:ea typeface="Cambria Math" panose="02040503050406030204" pitchFamily="18" charset="0"/>
                          </a:rPr>
                          <m:t>𝑥</m:t>
                        </m:r>
                      </m:e>
                      <m:sub>
                        <m:r>
                          <a:rPr lang="en-US" sz="1400" i="1">
                            <a:solidFill>
                              <a:schemeClr val="accent1">
                                <a:lumMod val="75000"/>
                              </a:schemeClr>
                            </a:solidFill>
                            <a:latin typeface="Cambria Math" panose="02040503050406030204" pitchFamily="18" charset="0"/>
                            <a:ea typeface="Cambria Math" panose="02040503050406030204" pitchFamily="18" charset="0"/>
                          </a:rPr>
                          <m:t>𝑐𝑒𝑛𝑡𝑟𝑖𝑜𝑑</m:t>
                        </m:r>
                      </m:sub>
                    </m:sSub>
                  </m:oMath>
                </a14:m>
                <a:r>
                  <a:rPr lang="en-US" sz="1400" dirty="0">
                    <a:solidFill>
                      <a:schemeClr val="accent1">
                        <a:lumMod val="75000"/>
                      </a:schemeClr>
                    </a:solidFill>
                  </a:rPr>
                  <a:t>, </a:t>
                </a:r>
                <a14:m>
                  <m:oMath xmlns:m="http://schemas.openxmlformats.org/officeDocument/2006/math">
                    <m:sSub>
                      <m:sSubPr>
                        <m:ctrlPr>
                          <a:rPr lang="en-US" sz="1400" i="1">
                            <a:solidFill>
                              <a:schemeClr val="accent1">
                                <a:lumMod val="75000"/>
                              </a:schemeClr>
                            </a:solidFill>
                            <a:latin typeface="Cambria Math" charset="0"/>
                            <a:ea typeface="Cambria Math" panose="02040503050406030204" pitchFamily="18" charset="0"/>
                          </a:rPr>
                        </m:ctrlPr>
                      </m:sSubPr>
                      <m:e>
                        <m:r>
                          <a:rPr lang="en-US" sz="1400" i="1">
                            <a:solidFill>
                              <a:schemeClr val="accent1">
                                <a:lumMod val="75000"/>
                              </a:schemeClr>
                            </a:solidFill>
                            <a:latin typeface="Cambria Math" panose="02040503050406030204" pitchFamily="18" charset="0"/>
                            <a:ea typeface="Cambria Math" panose="02040503050406030204" pitchFamily="18" charset="0"/>
                          </a:rPr>
                          <m:t>𝑦</m:t>
                        </m:r>
                      </m:e>
                      <m:sub>
                        <m:r>
                          <a:rPr lang="en-US" sz="1400" i="1">
                            <a:solidFill>
                              <a:schemeClr val="accent1">
                                <a:lumMod val="75000"/>
                              </a:schemeClr>
                            </a:solidFill>
                            <a:latin typeface="Cambria Math" panose="02040503050406030204" pitchFamily="18" charset="0"/>
                            <a:ea typeface="Cambria Math" panose="02040503050406030204" pitchFamily="18" charset="0"/>
                          </a:rPr>
                          <m:t>𝑐𝑒𝑛𝑡𝑟𝑖𝑜𝑑</m:t>
                        </m:r>
                      </m:sub>
                    </m:sSub>
                  </m:oMath>
                </a14:m>
                <a:r>
                  <a:rPr lang="en-US" sz="1400" dirty="0">
                    <a:solidFill>
                      <a:schemeClr val="accent1">
                        <a:lumMod val="75000"/>
                      </a:schemeClr>
                    </a:solidFill>
                  </a:rPr>
                  <a:t>) </a:t>
                </a:r>
                <a14:m>
                  <m:oMath xmlns:m="http://schemas.openxmlformats.org/officeDocument/2006/math">
                    <m:r>
                      <a:rPr lang="en-US" sz="1400" b="0" i="1" smtClean="0">
                        <a:solidFill>
                          <a:schemeClr val="accent1">
                            <a:lumMod val="75000"/>
                          </a:schemeClr>
                        </a:solidFill>
                        <a:latin typeface="Cambria Math" panose="02040503050406030204" pitchFamily="18" charset="0"/>
                      </a:rPr>
                      <m:t>=(</m:t>
                    </m:r>
                    <m:f>
                      <m:fPr>
                        <m:ctrlPr>
                          <a:rPr lang="en-US" sz="1400" i="1" smtClean="0">
                            <a:solidFill>
                              <a:schemeClr val="accent1">
                                <a:lumMod val="75000"/>
                              </a:schemeClr>
                            </a:solidFill>
                            <a:latin typeface="Cambria Math" charset="0"/>
                          </a:rPr>
                        </m:ctrlPr>
                      </m:fPr>
                      <m:num>
                        <m:sSub>
                          <m:sSubPr>
                            <m:ctrlPr>
                              <a:rPr lang="en-US" sz="1400" b="0" i="1" smtClean="0">
                                <a:solidFill>
                                  <a:schemeClr val="accent1">
                                    <a:lumMod val="75000"/>
                                  </a:schemeClr>
                                </a:solidFill>
                                <a:latin typeface="Cambria Math" charset="0"/>
                              </a:rPr>
                            </m:ctrlPr>
                          </m:sSubPr>
                          <m:e>
                            <m:r>
                              <a:rPr lang="en-US" sz="1400" b="0" i="1" smtClean="0">
                                <a:solidFill>
                                  <a:schemeClr val="accent1">
                                    <a:lumMod val="75000"/>
                                  </a:schemeClr>
                                </a:solidFill>
                                <a:latin typeface="Cambria Math" panose="02040503050406030204" pitchFamily="18" charset="0"/>
                              </a:rPr>
                              <m:t>𝑥</m:t>
                            </m:r>
                          </m:e>
                          <m:sub>
                            <m:r>
                              <a:rPr lang="en-US" sz="1400" b="0" i="1" smtClean="0">
                                <a:solidFill>
                                  <a:schemeClr val="accent1">
                                    <a:lumMod val="75000"/>
                                  </a:schemeClr>
                                </a:solidFill>
                                <a:latin typeface="Cambria Math" panose="02040503050406030204" pitchFamily="18" charset="0"/>
                              </a:rPr>
                              <m:t>𝑒𝑛𝑑</m:t>
                            </m:r>
                          </m:sub>
                        </m:sSub>
                        <m:r>
                          <a:rPr lang="en-US" sz="1400" b="0" i="1" smtClean="0">
                            <a:solidFill>
                              <a:schemeClr val="accent1">
                                <a:lumMod val="75000"/>
                              </a:schemeClr>
                            </a:solidFill>
                            <a:latin typeface="Cambria Math" panose="02040503050406030204" pitchFamily="18" charset="0"/>
                          </a:rPr>
                          <m:t>−</m:t>
                        </m:r>
                        <m:sSub>
                          <m:sSubPr>
                            <m:ctrlPr>
                              <a:rPr lang="en-US" sz="1400" b="0" i="1" smtClean="0">
                                <a:solidFill>
                                  <a:schemeClr val="accent1">
                                    <a:lumMod val="75000"/>
                                  </a:schemeClr>
                                </a:solidFill>
                                <a:latin typeface="Cambria Math" charset="0"/>
                              </a:rPr>
                            </m:ctrlPr>
                          </m:sSubPr>
                          <m:e>
                            <m:r>
                              <a:rPr lang="en-US" sz="1400" b="0" i="1" smtClean="0">
                                <a:solidFill>
                                  <a:schemeClr val="accent1">
                                    <a:lumMod val="75000"/>
                                  </a:schemeClr>
                                </a:solidFill>
                                <a:latin typeface="Cambria Math" panose="02040503050406030204" pitchFamily="18" charset="0"/>
                              </a:rPr>
                              <m:t>𝑥</m:t>
                            </m:r>
                          </m:e>
                          <m:sub>
                            <m:r>
                              <a:rPr lang="en-US" sz="1400" b="0" i="1" smtClean="0">
                                <a:solidFill>
                                  <a:schemeClr val="accent1">
                                    <a:lumMod val="75000"/>
                                  </a:schemeClr>
                                </a:solidFill>
                                <a:latin typeface="Cambria Math" panose="02040503050406030204" pitchFamily="18" charset="0"/>
                              </a:rPr>
                              <m:t>𝑠𝑡𝑎𝑟𝑡</m:t>
                            </m:r>
                          </m:sub>
                        </m:sSub>
                      </m:num>
                      <m:den>
                        <m:r>
                          <a:rPr lang="en-US" sz="1400" b="0" i="1" smtClean="0">
                            <a:solidFill>
                              <a:schemeClr val="accent1">
                                <a:lumMod val="75000"/>
                              </a:schemeClr>
                            </a:solidFill>
                            <a:latin typeface="Cambria Math" panose="02040503050406030204" pitchFamily="18" charset="0"/>
                          </a:rPr>
                          <m:t>2</m:t>
                        </m:r>
                      </m:den>
                    </m:f>
                  </m:oMath>
                </a14:m>
                <a:r>
                  <a:rPr lang="en-US" sz="1400" dirty="0">
                    <a:solidFill>
                      <a:schemeClr val="accent1">
                        <a:lumMod val="75000"/>
                      </a:schemeClr>
                    </a:solidFill>
                  </a:rPr>
                  <a:t>,</a:t>
                </a:r>
                <a14:m>
                  <m:oMath xmlns:m="http://schemas.openxmlformats.org/officeDocument/2006/math">
                    <m:f>
                      <m:fPr>
                        <m:ctrlPr>
                          <a:rPr lang="en-US" sz="1400" i="1" dirty="0" smtClean="0">
                            <a:solidFill>
                              <a:schemeClr val="accent1">
                                <a:lumMod val="75000"/>
                              </a:schemeClr>
                            </a:solidFill>
                            <a:latin typeface="Cambria Math" charset="0"/>
                          </a:rPr>
                        </m:ctrlPr>
                      </m:fPr>
                      <m:num>
                        <m:sSub>
                          <m:sSubPr>
                            <m:ctrlPr>
                              <a:rPr lang="en-US" sz="1400" b="0" i="1" dirty="0" smtClean="0">
                                <a:solidFill>
                                  <a:schemeClr val="accent1">
                                    <a:lumMod val="75000"/>
                                  </a:schemeClr>
                                </a:solidFill>
                                <a:latin typeface="Cambria Math" charset="0"/>
                              </a:rPr>
                            </m:ctrlPr>
                          </m:sSubPr>
                          <m:e>
                            <m:r>
                              <a:rPr lang="en-US" sz="1400" b="0" i="1" dirty="0" smtClean="0">
                                <a:solidFill>
                                  <a:schemeClr val="accent1">
                                    <a:lumMod val="75000"/>
                                  </a:schemeClr>
                                </a:solidFill>
                                <a:latin typeface="Cambria Math" panose="02040503050406030204" pitchFamily="18" charset="0"/>
                              </a:rPr>
                              <m:t>𝑦</m:t>
                            </m:r>
                          </m:e>
                          <m:sub>
                            <m:r>
                              <a:rPr lang="en-US" sz="1400" b="0" i="1" dirty="0" smtClean="0">
                                <a:solidFill>
                                  <a:schemeClr val="accent1">
                                    <a:lumMod val="75000"/>
                                  </a:schemeClr>
                                </a:solidFill>
                                <a:latin typeface="Cambria Math" panose="02040503050406030204" pitchFamily="18" charset="0"/>
                              </a:rPr>
                              <m:t>𝑠𝑡𝑎𝑟𝑡</m:t>
                            </m:r>
                          </m:sub>
                        </m:sSub>
                        <m:r>
                          <a:rPr lang="en-US" sz="1400" b="0" i="1" dirty="0" smtClean="0">
                            <a:solidFill>
                              <a:schemeClr val="accent1">
                                <a:lumMod val="75000"/>
                              </a:schemeClr>
                            </a:solidFill>
                            <a:latin typeface="Cambria Math" panose="02040503050406030204" pitchFamily="18" charset="0"/>
                          </a:rPr>
                          <m:t>−</m:t>
                        </m:r>
                        <m:sSub>
                          <m:sSubPr>
                            <m:ctrlPr>
                              <a:rPr lang="en-US" sz="1400" b="0" i="1" dirty="0" smtClean="0">
                                <a:solidFill>
                                  <a:schemeClr val="accent1">
                                    <a:lumMod val="75000"/>
                                  </a:schemeClr>
                                </a:solidFill>
                                <a:latin typeface="Cambria Math" charset="0"/>
                              </a:rPr>
                            </m:ctrlPr>
                          </m:sSubPr>
                          <m:e>
                            <m:r>
                              <a:rPr lang="en-US" sz="1400" b="0" i="1" dirty="0" smtClean="0">
                                <a:solidFill>
                                  <a:schemeClr val="accent1">
                                    <a:lumMod val="75000"/>
                                  </a:schemeClr>
                                </a:solidFill>
                                <a:latin typeface="Cambria Math" panose="02040503050406030204" pitchFamily="18" charset="0"/>
                              </a:rPr>
                              <m:t>𝑦</m:t>
                            </m:r>
                          </m:e>
                          <m:sub>
                            <m:r>
                              <a:rPr lang="en-US" sz="1400" b="0" i="1" dirty="0" smtClean="0">
                                <a:solidFill>
                                  <a:schemeClr val="accent1">
                                    <a:lumMod val="75000"/>
                                  </a:schemeClr>
                                </a:solidFill>
                                <a:latin typeface="Cambria Math" panose="02040503050406030204" pitchFamily="18" charset="0"/>
                              </a:rPr>
                              <m:t>𝑒𝑛𝑑</m:t>
                            </m:r>
                          </m:sub>
                        </m:sSub>
                      </m:num>
                      <m:den>
                        <m:r>
                          <a:rPr lang="en-US" sz="1400" b="0" i="1" dirty="0" smtClean="0">
                            <a:solidFill>
                              <a:schemeClr val="accent1">
                                <a:lumMod val="75000"/>
                              </a:schemeClr>
                            </a:solidFill>
                            <a:latin typeface="Cambria Math" panose="02040503050406030204" pitchFamily="18" charset="0"/>
                          </a:rPr>
                          <m:t>2</m:t>
                        </m:r>
                      </m:den>
                    </m:f>
                    <m:r>
                      <a:rPr lang="en-US" sz="1400" b="0" i="1" dirty="0" smtClean="0">
                        <a:solidFill>
                          <a:schemeClr val="accent1">
                            <a:lumMod val="75000"/>
                          </a:schemeClr>
                        </a:solidFill>
                        <a:latin typeface="Cambria Math" panose="02040503050406030204" pitchFamily="18" charset="0"/>
                      </a:rPr>
                      <m:t>)</m:t>
                    </m:r>
                  </m:oMath>
                </a14:m>
                <a:endParaRPr lang="en-US" sz="1400" dirty="0">
                  <a:solidFill>
                    <a:schemeClr val="accent1">
                      <a:lumMod val="75000"/>
                    </a:schemeClr>
                  </a:solidFill>
                </a:endParaRPr>
              </a:p>
            </p:txBody>
          </p:sp>
        </mc:Choice>
        <mc:Fallback>
          <p:sp>
            <p:nvSpPr>
              <p:cNvPr id="11" name="TextBox 10">
                <a:extLst>
                  <a:ext uri="{FF2B5EF4-FFF2-40B4-BE49-F238E27FC236}">
                    <a16:creationId xmlns:a16="http://schemas.microsoft.com/office/drawing/2014/main" xmlns:a14="http://schemas.microsoft.com/office/drawing/2010/main" xmlns="" id="{25CB21C9-F322-2D4A-BB8F-641D411311B6}"/>
                  </a:ext>
                </a:extLst>
              </p:cNvPr>
              <p:cNvSpPr txBox="1">
                <a:spLocks noRot="1" noChangeAspect="1" noMove="1" noResize="1" noEditPoints="1" noAdjustHandles="1" noChangeArrowheads="1" noChangeShapeType="1" noTextEdit="1"/>
              </p:cNvSpPr>
              <p:nvPr/>
            </p:nvSpPr>
            <p:spPr>
              <a:xfrm>
                <a:off x="581899" y="2035684"/>
                <a:ext cx="5155491" cy="379463"/>
              </a:xfrm>
              <a:prstGeom prst="rect">
                <a:avLst/>
              </a:prstGeom>
              <a:blipFill rotWithShape="0">
                <a:blip r:embed="rId4"/>
                <a:stretch>
                  <a:fillRect l="-355" b="-3226"/>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xmlns="" id="{65B7D08C-0670-BE4C-B973-73E8D0AEEFED}"/>
              </a:ext>
            </a:extLst>
          </p:cNvPr>
          <p:cNvSpPr txBox="1"/>
          <p:nvPr/>
        </p:nvSpPr>
        <p:spPr>
          <a:xfrm>
            <a:off x="284812" y="1664567"/>
            <a:ext cx="4177747" cy="307777"/>
          </a:xfrm>
          <a:prstGeom prst="rect">
            <a:avLst/>
          </a:prstGeom>
          <a:noFill/>
        </p:spPr>
        <p:txBody>
          <a:bodyPr wrap="none" rtlCol="0">
            <a:spAutoFit/>
          </a:bodyPr>
          <a:lstStyle/>
          <a:p>
            <a:r>
              <a:rPr lang="en-US" sz="1400" dirty="0"/>
              <a:t>+ </a:t>
            </a:r>
            <a:r>
              <a:rPr lang="en-US" sz="1400" u="sng" dirty="0"/>
              <a:t>Step 1</a:t>
            </a:r>
            <a:r>
              <a:rPr lang="en-US" sz="1400" dirty="0"/>
              <a:t>: Compute centroids from box coordinates</a:t>
            </a:r>
          </a:p>
        </p:txBody>
      </p:sp>
      <p:sp>
        <p:nvSpPr>
          <p:cNvPr id="13" name="Google Shape;932;p47">
            <a:extLst>
              <a:ext uri="{FF2B5EF4-FFF2-40B4-BE49-F238E27FC236}">
                <a16:creationId xmlns:a16="http://schemas.microsoft.com/office/drawing/2014/main" xmlns="" id="{39B04F6F-E27F-4136-BAED-46E8474E09EC}"/>
              </a:ext>
            </a:extLst>
          </p:cNvPr>
          <p:cNvSpPr txBox="1">
            <a:spLocks/>
          </p:cNvSpPr>
          <p:nvPr/>
        </p:nvSpPr>
        <p:spPr>
          <a:xfrm>
            <a:off x="10876104" y="6333135"/>
            <a:ext cx="731600" cy="524800"/>
          </a:xfrm>
          <a:prstGeom prst="rect">
            <a:avLst/>
          </a:prstGeom>
        </p:spPr>
        <p:txBody>
          <a:bodyPr spcFirstLastPara="1" vert="horz" wrap="square" lIns="121900" tIns="121900" rIns="121900" bIns="121900" numCol="1" rtlCol="0" anchor="ctr" anchorCtr="0" compatLnSpc="1">
            <a:prstTxWarp prst="textNoShape">
              <a:avLst/>
            </a:prstTxWarp>
            <a:noAutofit/>
          </a:bodyPr>
          <a:lstStyle>
            <a:defPPr>
              <a:defRPr lang="en-US"/>
            </a:defPPr>
            <a:lvl1pPr algn="r" rtl="0" fontAlgn="base">
              <a:spcBef>
                <a:spcPct val="0"/>
              </a:spcBef>
              <a:spcAft>
                <a:spcPct val="0"/>
              </a:spcAft>
              <a:defRPr sz="1200" kern="1200">
                <a:solidFill>
                  <a:srgbClr val="898989"/>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ctr"/>
            <a:fld id="{00000000-1234-1234-1234-123412341234}" type="slidenum">
              <a:rPr lang="en" sz="1400" smtClean="0">
                <a:latin typeface="Concert One"/>
                <a:ea typeface="Concert One"/>
                <a:cs typeface="Concert One"/>
                <a:sym typeface="Concert One"/>
              </a:rPr>
              <a:pPr algn="ctr"/>
              <a:t>22</a:t>
            </a:fld>
            <a:endParaRPr lang="en" sz="1400" dirty="0">
              <a:latin typeface="Concert One"/>
              <a:ea typeface="Concert One"/>
              <a:cs typeface="Concert One"/>
              <a:sym typeface="Concert One"/>
            </a:endParaRPr>
          </a:p>
        </p:txBody>
      </p:sp>
      <p:sp>
        <p:nvSpPr>
          <p:cNvPr id="15" name="TextBox 14">
            <a:extLst>
              <a:ext uri="{FF2B5EF4-FFF2-40B4-BE49-F238E27FC236}">
                <a16:creationId xmlns:a16="http://schemas.microsoft.com/office/drawing/2014/main" xmlns="" id="{78726F4B-DF2C-C244-9265-98255D4F5026}"/>
              </a:ext>
            </a:extLst>
          </p:cNvPr>
          <p:cNvSpPr txBox="1"/>
          <p:nvPr/>
        </p:nvSpPr>
        <p:spPr>
          <a:xfrm>
            <a:off x="284812" y="3753896"/>
            <a:ext cx="4437433" cy="307777"/>
          </a:xfrm>
          <a:prstGeom prst="rect">
            <a:avLst/>
          </a:prstGeom>
          <a:noFill/>
        </p:spPr>
        <p:txBody>
          <a:bodyPr wrap="none" rtlCol="0">
            <a:spAutoFit/>
          </a:bodyPr>
          <a:lstStyle/>
          <a:p>
            <a:r>
              <a:rPr lang="en-US" sz="1400" dirty="0"/>
              <a:t>+ </a:t>
            </a:r>
            <a:r>
              <a:rPr lang="en-US" sz="1400" u="sng" dirty="0"/>
              <a:t>Step 3</a:t>
            </a:r>
            <a:r>
              <a:rPr lang="en-US" sz="1400" dirty="0"/>
              <a:t>: Update </a:t>
            </a:r>
            <a:r>
              <a:rPr lang="en-US" sz="1400" i="1" dirty="0"/>
              <a:t>(x, y)</a:t>
            </a:r>
            <a:r>
              <a:rPr lang="en-US" sz="1400" dirty="0"/>
              <a:t>-coordinates of existing objects</a:t>
            </a:r>
          </a:p>
        </p:txBody>
      </p:sp>
      <p:grpSp>
        <p:nvGrpSpPr>
          <p:cNvPr id="3" name="Group 2"/>
          <p:cNvGrpSpPr/>
          <p:nvPr/>
        </p:nvGrpSpPr>
        <p:grpSpPr>
          <a:xfrm>
            <a:off x="5482828" y="1424932"/>
            <a:ext cx="3357074" cy="3626384"/>
            <a:chOff x="6906630" y="1328040"/>
            <a:chExt cx="5176472" cy="4389482"/>
          </a:xfrm>
        </p:grpSpPr>
        <p:pic>
          <p:nvPicPr>
            <p:cNvPr id="17" name="Picture 16">
              <a:extLst>
                <a:ext uri="{FF2B5EF4-FFF2-40B4-BE49-F238E27FC236}">
                  <a16:creationId xmlns:a16="http://schemas.microsoft.com/office/drawing/2014/main" xmlns="" id="{9EBAB50A-94B6-C748-B636-5B85190906A0}"/>
                </a:ext>
              </a:extLst>
            </p:cNvPr>
            <p:cNvPicPr>
              <a:picLocks noChangeAspect="1"/>
            </p:cNvPicPr>
            <p:nvPr/>
          </p:nvPicPr>
          <p:blipFill rotWithShape="1">
            <a:blip r:embed="rId5">
              <a:extLst>
                <a:ext uri="{28A0092B-C50C-407E-A947-70E740481C1C}">
                  <a14:useLocalDpi xmlns:a14="http://schemas.microsoft.com/office/drawing/2010/main" val="0"/>
                </a:ext>
              </a:extLst>
            </a:blip>
            <a:srcRect l="10324" t="7493" r="10216" b="18241"/>
            <a:stretch/>
          </p:blipFill>
          <p:spPr>
            <a:xfrm>
              <a:off x="6923670" y="1328040"/>
              <a:ext cx="5159432" cy="4389482"/>
            </a:xfrm>
            <a:prstGeom prst="rect">
              <a:avLst/>
            </a:prstGeom>
          </p:spPr>
        </p:pic>
        <p:cxnSp>
          <p:nvCxnSpPr>
            <p:cNvPr id="18" name="Straight Connector 17">
              <a:extLst>
                <a:ext uri="{FF2B5EF4-FFF2-40B4-BE49-F238E27FC236}">
                  <a16:creationId xmlns:a16="http://schemas.microsoft.com/office/drawing/2014/main" xmlns="" id="{E63BBC3E-E8E7-D84F-A859-2F021E97D7DD}"/>
                </a:ext>
              </a:extLst>
            </p:cNvPr>
            <p:cNvCxnSpPr/>
            <p:nvPr/>
          </p:nvCxnSpPr>
          <p:spPr>
            <a:xfrm>
              <a:off x="6906630" y="3194359"/>
              <a:ext cx="5176472"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617611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centroid tracking algorithm</a:t>
            </a:r>
          </a:p>
        </p:txBody>
      </p:sp>
      <p:sp>
        <p:nvSpPr>
          <p:cNvPr id="4" name="Slide Number Placeholder 3"/>
          <p:cNvSpPr>
            <a:spLocks noGrp="1"/>
          </p:cNvSpPr>
          <p:nvPr>
            <p:ph type="sldNum" sz="quarter" idx="12"/>
          </p:nvPr>
        </p:nvSpPr>
        <p:spPr/>
        <p:txBody>
          <a:bodyPr/>
          <a:lstStyle/>
          <a:p>
            <a:pPr>
              <a:defRPr/>
            </a:pPr>
            <a:fld id="{017F965C-3CEB-45B2-B97C-76AD457A2442}" type="slidenum">
              <a:rPr lang="en-US" smtClean="0"/>
              <a:pPr>
                <a:defRPr/>
              </a:pPr>
              <a:t>23</a:t>
            </a:fld>
            <a:r>
              <a:rPr lang="en-US" smtClean="0"/>
              <a:t>/11</a:t>
            </a:r>
            <a:endParaRPr lang="en-US" dirty="0"/>
          </a:p>
        </p:txBody>
      </p:sp>
      <p:sp>
        <p:nvSpPr>
          <p:cNvPr id="6" name="TextBox 5">
            <a:extLst>
              <a:ext uri="{FF2B5EF4-FFF2-40B4-BE49-F238E27FC236}">
                <a16:creationId xmlns:a16="http://schemas.microsoft.com/office/drawing/2014/main" xmlns="" id="{911FBA5E-7159-DB4F-8B0F-08708462D85D}"/>
              </a:ext>
            </a:extLst>
          </p:cNvPr>
          <p:cNvSpPr txBox="1"/>
          <p:nvPr/>
        </p:nvSpPr>
        <p:spPr>
          <a:xfrm>
            <a:off x="152400" y="1264117"/>
            <a:ext cx="1495666" cy="307777"/>
          </a:xfrm>
          <a:prstGeom prst="rect">
            <a:avLst/>
          </a:prstGeom>
          <a:noFill/>
        </p:spPr>
        <p:txBody>
          <a:bodyPr wrap="none" rtlCol="0">
            <a:spAutoFit/>
          </a:bodyPr>
          <a:lstStyle/>
          <a:p>
            <a:r>
              <a:rPr lang="en-US" sz="1400" b="1" dirty="0"/>
              <a:t>Tracking object</a:t>
            </a:r>
          </a:p>
        </p:txBody>
      </p:sp>
      <p:sp>
        <p:nvSpPr>
          <p:cNvPr id="7" name="TextBox 6">
            <a:extLst>
              <a:ext uri="{FF2B5EF4-FFF2-40B4-BE49-F238E27FC236}">
                <a16:creationId xmlns:a16="http://schemas.microsoft.com/office/drawing/2014/main" xmlns="" id="{60CF80F7-9A38-1445-B80D-56719B8C4473}"/>
              </a:ext>
            </a:extLst>
          </p:cNvPr>
          <p:cNvSpPr txBox="1"/>
          <p:nvPr/>
        </p:nvSpPr>
        <p:spPr>
          <a:xfrm>
            <a:off x="284812" y="2438400"/>
            <a:ext cx="5939502" cy="307777"/>
          </a:xfrm>
          <a:prstGeom prst="rect">
            <a:avLst/>
          </a:prstGeom>
          <a:noFill/>
        </p:spPr>
        <p:txBody>
          <a:bodyPr wrap="square" rtlCol="0">
            <a:spAutoFit/>
          </a:bodyPr>
          <a:lstStyle/>
          <a:p>
            <a:r>
              <a:rPr lang="en-US" sz="1400" dirty="0"/>
              <a:t>+ </a:t>
            </a:r>
            <a:r>
              <a:rPr lang="en-US" sz="1400" u="sng" dirty="0"/>
              <a:t>Step 2</a:t>
            </a:r>
            <a:r>
              <a:rPr lang="en-US" sz="1400" dirty="0"/>
              <a:t>: Compute distance between new and existing objects</a:t>
            </a:r>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xmlns="" id="{AD740054-3B5C-E241-84F1-1A167B3574DB}"/>
                  </a:ext>
                </a:extLst>
              </p:cNvPr>
              <p:cNvSpPr txBox="1"/>
              <p:nvPr/>
            </p:nvSpPr>
            <p:spPr>
              <a:xfrm>
                <a:off x="679984" y="3207820"/>
                <a:ext cx="3013454" cy="353238"/>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400" b="0" i="1" smtClean="0">
                          <a:solidFill>
                            <a:schemeClr val="accent1">
                              <a:lumMod val="50000"/>
                            </a:schemeClr>
                          </a:solidFill>
                          <a:latin typeface="Cambria Math" panose="02040503050406030204" pitchFamily="18" charset="0"/>
                        </a:rPr>
                        <m:t>𝑑</m:t>
                      </m:r>
                      <m:d>
                        <m:dPr>
                          <m:ctrlPr>
                            <a:rPr lang="en-US" sz="1400" b="0" i="1" smtClean="0">
                              <a:solidFill>
                                <a:schemeClr val="accent1">
                                  <a:lumMod val="50000"/>
                                </a:schemeClr>
                              </a:solidFill>
                              <a:latin typeface="Cambria Math" charset="0"/>
                            </a:rPr>
                          </m:ctrlPr>
                        </m:dPr>
                        <m:e>
                          <m:r>
                            <a:rPr lang="en-US" sz="1400" b="0" i="1" smtClean="0">
                              <a:solidFill>
                                <a:schemeClr val="accent1">
                                  <a:lumMod val="50000"/>
                                </a:schemeClr>
                              </a:solidFill>
                              <a:latin typeface="Cambria Math" panose="02040503050406030204" pitchFamily="18" charset="0"/>
                            </a:rPr>
                            <m:t>𝑝</m:t>
                          </m:r>
                          <m:r>
                            <a:rPr lang="en-US" sz="1400" b="0" i="1" smtClean="0">
                              <a:solidFill>
                                <a:schemeClr val="accent1">
                                  <a:lumMod val="50000"/>
                                </a:schemeClr>
                              </a:solidFill>
                              <a:latin typeface="Cambria Math" panose="02040503050406030204" pitchFamily="18" charset="0"/>
                            </a:rPr>
                            <m:t>,</m:t>
                          </m:r>
                          <m:r>
                            <a:rPr lang="en-US" sz="1400" b="0" i="1" smtClean="0">
                              <a:solidFill>
                                <a:schemeClr val="accent1">
                                  <a:lumMod val="50000"/>
                                </a:schemeClr>
                              </a:solidFill>
                              <a:latin typeface="Cambria Math" panose="02040503050406030204" pitchFamily="18" charset="0"/>
                            </a:rPr>
                            <m:t>𝑞</m:t>
                          </m:r>
                        </m:e>
                      </m:d>
                      <m:r>
                        <a:rPr lang="en-US" sz="1400" b="0" i="1" smtClean="0">
                          <a:solidFill>
                            <a:schemeClr val="accent1">
                              <a:lumMod val="50000"/>
                            </a:schemeClr>
                          </a:solidFill>
                          <a:latin typeface="Cambria Math" panose="02040503050406030204" pitchFamily="18" charset="0"/>
                        </a:rPr>
                        <m:t>= </m:t>
                      </m:r>
                      <m:rad>
                        <m:radPr>
                          <m:degHide m:val="on"/>
                          <m:ctrlPr>
                            <a:rPr lang="en-US" sz="1400" b="0" i="1" smtClean="0">
                              <a:solidFill>
                                <a:schemeClr val="accent1">
                                  <a:lumMod val="50000"/>
                                </a:schemeClr>
                              </a:solidFill>
                              <a:latin typeface="Cambria Math" charset="0"/>
                              <a:ea typeface="Cambria Math" panose="02040503050406030204" pitchFamily="18" charset="0"/>
                            </a:rPr>
                          </m:ctrlPr>
                        </m:radPr>
                        <m:deg/>
                        <m:e>
                          <m:sSup>
                            <m:sSupPr>
                              <m:ctrlPr>
                                <a:rPr lang="en-US" sz="1400" b="0" i="1" smtClean="0">
                                  <a:solidFill>
                                    <a:schemeClr val="accent1">
                                      <a:lumMod val="50000"/>
                                    </a:schemeClr>
                                  </a:solidFill>
                                  <a:latin typeface="Cambria Math" charset="0"/>
                                  <a:ea typeface="Cambria Math" panose="02040503050406030204" pitchFamily="18" charset="0"/>
                                </a:rPr>
                              </m:ctrlPr>
                            </m:sSupPr>
                            <m:e>
                              <m:d>
                                <m:dPr>
                                  <m:ctrlPr>
                                    <a:rPr lang="en-US" sz="1400" b="0" i="1" smtClean="0">
                                      <a:solidFill>
                                        <a:schemeClr val="accent1">
                                          <a:lumMod val="50000"/>
                                        </a:schemeClr>
                                      </a:solidFill>
                                      <a:latin typeface="Cambria Math" charset="0"/>
                                      <a:ea typeface="Cambria Math" panose="02040503050406030204" pitchFamily="18" charset="0"/>
                                    </a:rPr>
                                  </m:ctrlPr>
                                </m:dPr>
                                <m:e>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𝑞</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1</m:t>
                                      </m:r>
                                    </m:sub>
                                  </m:sSub>
                                  <m:r>
                                    <a:rPr lang="en-US" sz="1400" b="0" i="1" smtClean="0">
                                      <a:solidFill>
                                        <a:schemeClr val="accent1">
                                          <a:lumMod val="50000"/>
                                        </a:schemeClr>
                                      </a:solidFill>
                                      <a:latin typeface="Cambria Math" panose="02040503050406030204" pitchFamily="18" charset="0"/>
                                      <a:ea typeface="Cambria Math" panose="02040503050406030204" pitchFamily="18" charset="0"/>
                                    </a:rPr>
                                    <m:t> −</m:t>
                                  </m:r>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𝑝</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1</m:t>
                                      </m:r>
                                    </m:sub>
                                  </m:sSub>
                                </m:e>
                              </m:d>
                            </m:e>
                            <m:sup>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p>
                          </m:sSup>
                          <m:r>
                            <a:rPr lang="en-US" sz="1400" b="0" i="1" smtClean="0">
                              <a:solidFill>
                                <a:schemeClr val="accent1">
                                  <a:lumMod val="50000"/>
                                </a:schemeClr>
                              </a:solidFill>
                              <a:latin typeface="Cambria Math" panose="02040503050406030204" pitchFamily="18" charset="0"/>
                              <a:ea typeface="Cambria Math" panose="02040503050406030204" pitchFamily="18" charset="0"/>
                            </a:rPr>
                            <m:t>+</m:t>
                          </m:r>
                          <m:sSup>
                            <m:sSupPr>
                              <m:ctrlPr>
                                <a:rPr lang="en-US" sz="1400" b="0" i="1" smtClean="0">
                                  <a:solidFill>
                                    <a:schemeClr val="accent1">
                                      <a:lumMod val="50000"/>
                                    </a:schemeClr>
                                  </a:solidFill>
                                  <a:latin typeface="Cambria Math" charset="0"/>
                                  <a:ea typeface="Cambria Math" panose="02040503050406030204" pitchFamily="18" charset="0"/>
                                </a:rPr>
                              </m:ctrlPr>
                            </m:sSupPr>
                            <m:e>
                              <m:d>
                                <m:dPr>
                                  <m:ctrlPr>
                                    <a:rPr lang="en-US" sz="1400" b="0" i="1" smtClean="0">
                                      <a:solidFill>
                                        <a:schemeClr val="accent1">
                                          <a:lumMod val="50000"/>
                                        </a:schemeClr>
                                      </a:solidFill>
                                      <a:latin typeface="Cambria Math" charset="0"/>
                                      <a:ea typeface="Cambria Math" panose="02040503050406030204" pitchFamily="18" charset="0"/>
                                    </a:rPr>
                                  </m:ctrlPr>
                                </m:dPr>
                                <m:e>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𝑞</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b>
                                  </m:sSub>
                                  <m:r>
                                    <a:rPr lang="en-US" sz="1400" b="0" i="1" smtClean="0">
                                      <a:solidFill>
                                        <a:schemeClr val="accent1">
                                          <a:lumMod val="50000"/>
                                        </a:schemeClr>
                                      </a:solidFill>
                                      <a:latin typeface="Cambria Math" panose="02040503050406030204" pitchFamily="18" charset="0"/>
                                      <a:ea typeface="Cambria Math" panose="02040503050406030204" pitchFamily="18" charset="0"/>
                                    </a:rPr>
                                    <m:t>−</m:t>
                                  </m:r>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𝑝</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b>
                                  </m:sSub>
                                </m:e>
                              </m:d>
                            </m:e>
                            <m:sup>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p>
                          </m:sSup>
                        </m:e>
                      </m:rad>
                    </m:oMath>
                  </m:oMathPara>
                </a14:m>
                <a:endParaRPr lang="en-US" sz="1400" b="0" dirty="0">
                  <a:solidFill>
                    <a:schemeClr val="accent1">
                      <a:lumMod val="50000"/>
                    </a:schemeClr>
                  </a:solidFill>
                  <a:ea typeface="Cambria Math" panose="02040503050406030204" pitchFamily="18" charset="0"/>
                </a:endParaRPr>
              </a:p>
            </p:txBody>
          </p:sp>
        </mc:Choice>
        <mc:Fallback>
          <p:sp>
            <p:nvSpPr>
              <p:cNvPr id="8" name="TextBox 7">
                <a:extLst>
                  <a:ext uri="{FF2B5EF4-FFF2-40B4-BE49-F238E27FC236}">
                    <a16:creationId xmlns:a16="http://schemas.microsoft.com/office/drawing/2014/main" xmlns:a14="http://schemas.microsoft.com/office/drawing/2010/main" xmlns="" id="{AD740054-3B5C-E241-84F1-1A167B3574DB}"/>
                  </a:ext>
                </a:extLst>
              </p:cNvPr>
              <p:cNvSpPr txBox="1">
                <a:spLocks noRot="1" noChangeAspect="1" noMove="1" noResize="1" noEditPoints="1" noAdjustHandles="1" noChangeArrowheads="1" noChangeShapeType="1" noTextEdit="1"/>
              </p:cNvSpPr>
              <p:nvPr/>
            </p:nvSpPr>
            <p:spPr>
              <a:xfrm>
                <a:off x="679984" y="3207820"/>
                <a:ext cx="3013454" cy="353238"/>
              </a:xfrm>
              <a:prstGeom prst="rect">
                <a:avLst/>
              </a:prstGeom>
              <a:blipFill rotWithShape="0">
                <a:blip r:embed="rId2"/>
                <a:stretch>
                  <a:fillRect t="-60345" b="-9482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xmlns="" id="{A787C24B-7B73-EA49-A359-7DB19FD99153}"/>
                  </a:ext>
                </a:extLst>
              </p:cNvPr>
              <p:cNvSpPr txBox="1"/>
              <p:nvPr/>
            </p:nvSpPr>
            <p:spPr>
              <a:xfrm>
                <a:off x="581899" y="2754710"/>
                <a:ext cx="4998466" cy="307777"/>
              </a:xfrm>
              <a:prstGeom prst="rect">
                <a:avLst/>
              </a:prstGeom>
              <a:noFill/>
            </p:spPr>
            <p:txBody>
              <a:bodyPr wrap="square" rtlCol="0">
                <a:spAutoFit/>
              </a:bodyPr>
              <a:lstStyle/>
              <a:p>
                <a:r>
                  <a:rPr lang="en-US" sz="1400" dirty="0">
                    <a:solidFill>
                      <a:schemeClr val="tx1"/>
                    </a:solidFill>
                  </a:rPr>
                  <a:t>Euclidean formula: 2 point </a:t>
                </a:r>
                <a14:m>
                  <m:oMath xmlns:m="http://schemas.openxmlformats.org/officeDocument/2006/math">
                    <m:r>
                      <a:rPr lang="en-US" sz="1400" b="0" i="1" smtClean="0">
                        <a:solidFill>
                          <a:schemeClr val="tx1"/>
                        </a:solidFill>
                        <a:latin typeface="Cambria Math" panose="02040503050406030204" pitchFamily="18" charset="0"/>
                      </a:rPr>
                      <m:t>𝑝</m:t>
                    </m:r>
                    <m:d>
                      <m:dPr>
                        <m:ctrlPr>
                          <a:rPr lang="en-US" sz="1400" b="0" i="1" smtClean="0">
                            <a:solidFill>
                              <a:schemeClr val="tx1"/>
                            </a:solidFill>
                            <a:latin typeface="Cambria Math" charset="0"/>
                          </a:rPr>
                        </m:ctrlPr>
                      </m:dPr>
                      <m:e>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𝑝</m:t>
                            </m:r>
                          </m:e>
                          <m:sub>
                            <m:r>
                              <a:rPr lang="en-US" sz="1400" b="0" i="1" smtClean="0">
                                <a:solidFill>
                                  <a:schemeClr val="tx1"/>
                                </a:solidFill>
                                <a:latin typeface="Cambria Math" panose="02040503050406030204" pitchFamily="18" charset="0"/>
                              </a:rPr>
                              <m:t>1</m:t>
                            </m:r>
                          </m:sub>
                        </m:sSub>
                        <m:r>
                          <a:rPr lang="en-US" sz="1400" b="0" i="1" smtClean="0">
                            <a:solidFill>
                              <a:schemeClr val="tx1"/>
                            </a:solidFill>
                            <a:latin typeface="Cambria Math" panose="02040503050406030204" pitchFamily="18" charset="0"/>
                          </a:rPr>
                          <m:t>, </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𝑝</m:t>
                            </m:r>
                          </m:e>
                          <m:sub>
                            <m:r>
                              <a:rPr lang="en-US" sz="1400" b="0" i="1" smtClean="0">
                                <a:solidFill>
                                  <a:schemeClr val="tx1"/>
                                </a:solidFill>
                                <a:latin typeface="Cambria Math" panose="02040503050406030204" pitchFamily="18" charset="0"/>
                              </a:rPr>
                              <m:t>2</m:t>
                            </m:r>
                          </m:sub>
                        </m:sSub>
                      </m:e>
                    </m:d>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𝑞</m:t>
                    </m:r>
                    <m:d>
                      <m:dPr>
                        <m:ctrlPr>
                          <a:rPr lang="en-US" sz="1400" b="0" i="1" smtClean="0">
                            <a:solidFill>
                              <a:schemeClr val="tx1"/>
                            </a:solidFill>
                            <a:latin typeface="Cambria Math" charset="0"/>
                          </a:rPr>
                        </m:ctrlPr>
                      </m:dPr>
                      <m:e>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𝑞</m:t>
                            </m:r>
                          </m:e>
                          <m:sub>
                            <m:r>
                              <a:rPr lang="en-US" sz="1400" b="0" i="1" smtClean="0">
                                <a:solidFill>
                                  <a:schemeClr val="tx1"/>
                                </a:solidFill>
                                <a:latin typeface="Cambria Math" panose="02040503050406030204" pitchFamily="18" charset="0"/>
                              </a:rPr>
                              <m:t>1</m:t>
                            </m:r>
                          </m:sub>
                        </m:sSub>
                        <m:r>
                          <a:rPr lang="en-US" sz="1400" b="0" i="1" smtClean="0">
                            <a:solidFill>
                              <a:schemeClr val="tx1"/>
                            </a:solidFill>
                            <a:latin typeface="Cambria Math" panose="02040503050406030204" pitchFamily="18" charset="0"/>
                          </a:rPr>
                          <m:t>, </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𝑞</m:t>
                            </m:r>
                          </m:e>
                          <m:sub>
                            <m:r>
                              <a:rPr lang="en-US" sz="1400" b="0" i="1" smtClean="0">
                                <a:solidFill>
                                  <a:schemeClr val="tx1"/>
                                </a:solidFill>
                                <a:latin typeface="Cambria Math" panose="02040503050406030204" pitchFamily="18" charset="0"/>
                              </a:rPr>
                              <m:t>2</m:t>
                            </m:r>
                          </m:sub>
                        </m:sSub>
                      </m:e>
                    </m:d>
                  </m:oMath>
                </a14:m>
                <a:endParaRPr lang="en-US" sz="1400" b="0" dirty="0">
                  <a:solidFill>
                    <a:schemeClr val="tx1"/>
                  </a:solidFill>
                </a:endParaRPr>
              </a:p>
            </p:txBody>
          </p:sp>
        </mc:Choice>
        <mc:Fallback>
          <p:sp>
            <p:nvSpPr>
              <p:cNvPr id="9" name="TextBox 8">
                <a:extLst>
                  <a:ext uri="{FF2B5EF4-FFF2-40B4-BE49-F238E27FC236}">
                    <a16:creationId xmlns:a16="http://schemas.microsoft.com/office/drawing/2014/main" xmlns:a14="http://schemas.microsoft.com/office/drawing/2010/main" xmlns="" id="{A787C24B-7B73-EA49-A359-7DB19FD99153}"/>
                  </a:ext>
                </a:extLst>
              </p:cNvPr>
              <p:cNvSpPr txBox="1">
                <a:spLocks noRot="1" noChangeAspect="1" noMove="1" noResize="1" noEditPoints="1" noAdjustHandles="1" noChangeArrowheads="1" noChangeShapeType="1" noTextEdit="1"/>
              </p:cNvSpPr>
              <p:nvPr/>
            </p:nvSpPr>
            <p:spPr>
              <a:xfrm>
                <a:off x="581899" y="2754710"/>
                <a:ext cx="4998466" cy="307777"/>
              </a:xfrm>
              <a:prstGeom prst="rect">
                <a:avLst/>
              </a:prstGeom>
              <a:blipFill rotWithShape="0">
                <a:blip r:embed="rId3"/>
                <a:stretch>
                  <a:fillRect l="-366" t="-4000" b="-20000"/>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xmlns="" id="{1761651F-DE9B-9946-B87D-092DD07A6816}"/>
              </a:ext>
            </a:extLst>
          </p:cNvPr>
          <p:cNvSpPr txBox="1"/>
          <p:nvPr/>
        </p:nvSpPr>
        <p:spPr>
          <a:xfrm>
            <a:off x="1546083" y="2259914"/>
            <a:ext cx="184731" cy="307777"/>
          </a:xfrm>
          <a:prstGeom prst="rect">
            <a:avLst/>
          </a:prstGeom>
          <a:noFill/>
        </p:spPr>
        <p:txBody>
          <a:bodyPr wrap="square" rtlCol="0">
            <a:spAutoFit/>
          </a:bodyPr>
          <a:lstStyle/>
          <a:p>
            <a:endParaRPr lang="en-US" sz="1400" dirty="0"/>
          </a:p>
        </p:txBody>
      </p:sp>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xmlns="" id="{25CB21C9-F322-2D4A-BB8F-641D411311B6}"/>
                  </a:ext>
                </a:extLst>
              </p:cNvPr>
              <p:cNvSpPr txBox="1"/>
              <p:nvPr/>
            </p:nvSpPr>
            <p:spPr>
              <a:xfrm>
                <a:off x="581899" y="2035684"/>
                <a:ext cx="5155491" cy="379463"/>
              </a:xfrm>
              <a:prstGeom prst="rect">
                <a:avLst/>
              </a:prstGeom>
              <a:solidFill>
                <a:schemeClr val="bg1"/>
              </a:solidFill>
            </p:spPr>
            <p:txBody>
              <a:bodyPr wrap="square" rtlCol="0">
                <a:spAutoFit/>
              </a:bodyPr>
              <a:lstStyle/>
              <a:p>
                <a:r>
                  <a:rPr lang="en-US" sz="1400" dirty="0">
                    <a:solidFill>
                      <a:schemeClr val="accent1">
                        <a:lumMod val="75000"/>
                      </a:schemeClr>
                    </a:solidFill>
                  </a:rPr>
                  <a:t>(</a:t>
                </a:r>
                <a14:m>
                  <m:oMath xmlns:m="http://schemas.openxmlformats.org/officeDocument/2006/math">
                    <m:sSub>
                      <m:sSubPr>
                        <m:ctrlPr>
                          <a:rPr lang="en-US" sz="1400" i="1">
                            <a:solidFill>
                              <a:schemeClr val="accent1">
                                <a:lumMod val="75000"/>
                              </a:schemeClr>
                            </a:solidFill>
                            <a:latin typeface="Cambria Math" charset="0"/>
                            <a:ea typeface="Cambria Math" panose="02040503050406030204" pitchFamily="18" charset="0"/>
                          </a:rPr>
                        </m:ctrlPr>
                      </m:sSubPr>
                      <m:e>
                        <m:r>
                          <a:rPr lang="en-US" sz="1400" i="1">
                            <a:solidFill>
                              <a:schemeClr val="accent1">
                                <a:lumMod val="75000"/>
                              </a:schemeClr>
                            </a:solidFill>
                            <a:latin typeface="Cambria Math" panose="02040503050406030204" pitchFamily="18" charset="0"/>
                            <a:ea typeface="Cambria Math" panose="02040503050406030204" pitchFamily="18" charset="0"/>
                          </a:rPr>
                          <m:t>𝑥</m:t>
                        </m:r>
                      </m:e>
                      <m:sub>
                        <m:r>
                          <a:rPr lang="en-US" sz="1400" i="1">
                            <a:solidFill>
                              <a:schemeClr val="accent1">
                                <a:lumMod val="75000"/>
                              </a:schemeClr>
                            </a:solidFill>
                            <a:latin typeface="Cambria Math" panose="02040503050406030204" pitchFamily="18" charset="0"/>
                            <a:ea typeface="Cambria Math" panose="02040503050406030204" pitchFamily="18" charset="0"/>
                          </a:rPr>
                          <m:t>𝑐𝑒𝑛𝑡𝑟𝑖𝑜𝑑</m:t>
                        </m:r>
                      </m:sub>
                    </m:sSub>
                  </m:oMath>
                </a14:m>
                <a:r>
                  <a:rPr lang="en-US" sz="1400" dirty="0">
                    <a:solidFill>
                      <a:schemeClr val="accent1">
                        <a:lumMod val="75000"/>
                      </a:schemeClr>
                    </a:solidFill>
                  </a:rPr>
                  <a:t>, </a:t>
                </a:r>
                <a14:m>
                  <m:oMath xmlns:m="http://schemas.openxmlformats.org/officeDocument/2006/math">
                    <m:sSub>
                      <m:sSubPr>
                        <m:ctrlPr>
                          <a:rPr lang="en-US" sz="1400" i="1">
                            <a:solidFill>
                              <a:schemeClr val="accent1">
                                <a:lumMod val="75000"/>
                              </a:schemeClr>
                            </a:solidFill>
                            <a:latin typeface="Cambria Math" charset="0"/>
                            <a:ea typeface="Cambria Math" panose="02040503050406030204" pitchFamily="18" charset="0"/>
                          </a:rPr>
                        </m:ctrlPr>
                      </m:sSubPr>
                      <m:e>
                        <m:r>
                          <a:rPr lang="en-US" sz="1400" i="1">
                            <a:solidFill>
                              <a:schemeClr val="accent1">
                                <a:lumMod val="75000"/>
                              </a:schemeClr>
                            </a:solidFill>
                            <a:latin typeface="Cambria Math" panose="02040503050406030204" pitchFamily="18" charset="0"/>
                            <a:ea typeface="Cambria Math" panose="02040503050406030204" pitchFamily="18" charset="0"/>
                          </a:rPr>
                          <m:t>𝑦</m:t>
                        </m:r>
                      </m:e>
                      <m:sub>
                        <m:r>
                          <a:rPr lang="en-US" sz="1400" i="1">
                            <a:solidFill>
                              <a:schemeClr val="accent1">
                                <a:lumMod val="75000"/>
                              </a:schemeClr>
                            </a:solidFill>
                            <a:latin typeface="Cambria Math" panose="02040503050406030204" pitchFamily="18" charset="0"/>
                            <a:ea typeface="Cambria Math" panose="02040503050406030204" pitchFamily="18" charset="0"/>
                          </a:rPr>
                          <m:t>𝑐𝑒𝑛𝑡𝑟𝑖𝑜𝑑</m:t>
                        </m:r>
                      </m:sub>
                    </m:sSub>
                  </m:oMath>
                </a14:m>
                <a:r>
                  <a:rPr lang="en-US" sz="1400" dirty="0">
                    <a:solidFill>
                      <a:schemeClr val="accent1">
                        <a:lumMod val="75000"/>
                      </a:schemeClr>
                    </a:solidFill>
                  </a:rPr>
                  <a:t>) </a:t>
                </a:r>
                <a14:m>
                  <m:oMath xmlns:m="http://schemas.openxmlformats.org/officeDocument/2006/math">
                    <m:r>
                      <a:rPr lang="en-US" sz="1400" b="0" i="1" smtClean="0">
                        <a:solidFill>
                          <a:schemeClr val="accent1">
                            <a:lumMod val="75000"/>
                          </a:schemeClr>
                        </a:solidFill>
                        <a:latin typeface="Cambria Math" panose="02040503050406030204" pitchFamily="18" charset="0"/>
                      </a:rPr>
                      <m:t>=(</m:t>
                    </m:r>
                    <m:f>
                      <m:fPr>
                        <m:ctrlPr>
                          <a:rPr lang="en-US" sz="1400" i="1" smtClean="0">
                            <a:solidFill>
                              <a:schemeClr val="accent1">
                                <a:lumMod val="75000"/>
                              </a:schemeClr>
                            </a:solidFill>
                            <a:latin typeface="Cambria Math" charset="0"/>
                          </a:rPr>
                        </m:ctrlPr>
                      </m:fPr>
                      <m:num>
                        <m:sSub>
                          <m:sSubPr>
                            <m:ctrlPr>
                              <a:rPr lang="en-US" sz="1400" b="0" i="1" smtClean="0">
                                <a:solidFill>
                                  <a:schemeClr val="accent1">
                                    <a:lumMod val="75000"/>
                                  </a:schemeClr>
                                </a:solidFill>
                                <a:latin typeface="Cambria Math" charset="0"/>
                              </a:rPr>
                            </m:ctrlPr>
                          </m:sSubPr>
                          <m:e>
                            <m:r>
                              <a:rPr lang="en-US" sz="1400" b="0" i="1" smtClean="0">
                                <a:solidFill>
                                  <a:schemeClr val="accent1">
                                    <a:lumMod val="75000"/>
                                  </a:schemeClr>
                                </a:solidFill>
                                <a:latin typeface="Cambria Math" panose="02040503050406030204" pitchFamily="18" charset="0"/>
                              </a:rPr>
                              <m:t>𝑥</m:t>
                            </m:r>
                          </m:e>
                          <m:sub>
                            <m:r>
                              <a:rPr lang="en-US" sz="1400" b="0" i="1" smtClean="0">
                                <a:solidFill>
                                  <a:schemeClr val="accent1">
                                    <a:lumMod val="75000"/>
                                  </a:schemeClr>
                                </a:solidFill>
                                <a:latin typeface="Cambria Math" panose="02040503050406030204" pitchFamily="18" charset="0"/>
                              </a:rPr>
                              <m:t>𝑒𝑛𝑑</m:t>
                            </m:r>
                          </m:sub>
                        </m:sSub>
                        <m:r>
                          <a:rPr lang="en-US" sz="1400" b="0" i="1" smtClean="0">
                            <a:solidFill>
                              <a:schemeClr val="accent1">
                                <a:lumMod val="75000"/>
                              </a:schemeClr>
                            </a:solidFill>
                            <a:latin typeface="Cambria Math" panose="02040503050406030204" pitchFamily="18" charset="0"/>
                          </a:rPr>
                          <m:t>−</m:t>
                        </m:r>
                        <m:sSub>
                          <m:sSubPr>
                            <m:ctrlPr>
                              <a:rPr lang="en-US" sz="1400" b="0" i="1" smtClean="0">
                                <a:solidFill>
                                  <a:schemeClr val="accent1">
                                    <a:lumMod val="75000"/>
                                  </a:schemeClr>
                                </a:solidFill>
                                <a:latin typeface="Cambria Math" charset="0"/>
                              </a:rPr>
                            </m:ctrlPr>
                          </m:sSubPr>
                          <m:e>
                            <m:r>
                              <a:rPr lang="en-US" sz="1400" b="0" i="1" smtClean="0">
                                <a:solidFill>
                                  <a:schemeClr val="accent1">
                                    <a:lumMod val="75000"/>
                                  </a:schemeClr>
                                </a:solidFill>
                                <a:latin typeface="Cambria Math" panose="02040503050406030204" pitchFamily="18" charset="0"/>
                              </a:rPr>
                              <m:t>𝑥</m:t>
                            </m:r>
                          </m:e>
                          <m:sub>
                            <m:r>
                              <a:rPr lang="en-US" sz="1400" b="0" i="1" smtClean="0">
                                <a:solidFill>
                                  <a:schemeClr val="accent1">
                                    <a:lumMod val="75000"/>
                                  </a:schemeClr>
                                </a:solidFill>
                                <a:latin typeface="Cambria Math" panose="02040503050406030204" pitchFamily="18" charset="0"/>
                              </a:rPr>
                              <m:t>𝑠𝑡𝑎𝑟𝑡</m:t>
                            </m:r>
                          </m:sub>
                        </m:sSub>
                      </m:num>
                      <m:den>
                        <m:r>
                          <a:rPr lang="en-US" sz="1400" b="0" i="1" smtClean="0">
                            <a:solidFill>
                              <a:schemeClr val="accent1">
                                <a:lumMod val="75000"/>
                              </a:schemeClr>
                            </a:solidFill>
                            <a:latin typeface="Cambria Math" panose="02040503050406030204" pitchFamily="18" charset="0"/>
                          </a:rPr>
                          <m:t>2</m:t>
                        </m:r>
                      </m:den>
                    </m:f>
                  </m:oMath>
                </a14:m>
                <a:r>
                  <a:rPr lang="en-US" sz="1400" dirty="0">
                    <a:solidFill>
                      <a:schemeClr val="accent1">
                        <a:lumMod val="75000"/>
                      </a:schemeClr>
                    </a:solidFill>
                  </a:rPr>
                  <a:t>,</a:t>
                </a:r>
                <a14:m>
                  <m:oMath xmlns:m="http://schemas.openxmlformats.org/officeDocument/2006/math">
                    <m:f>
                      <m:fPr>
                        <m:ctrlPr>
                          <a:rPr lang="en-US" sz="1400" i="1" dirty="0" smtClean="0">
                            <a:solidFill>
                              <a:schemeClr val="accent1">
                                <a:lumMod val="75000"/>
                              </a:schemeClr>
                            </a:solidFill>
                            <a:latin typeface="Cambria Math" charset="0"/>
                          </a:rPr>
                        </m:ctrlPr>
                      </m:fPr>
                      <m:num>
                        <m:sSub>
                          <m:sSubPr>
                            <m:ctrlPr>
                              <a:rPr lang="en-US" sz="1400" b="0" i="1" dirty="0" smtClean="0">
                                <a:solidFill>
                                  <a:schemeClr val="accent1">
                                    <a:lumMod val="75000"/>
                                  </a:schemeClr>
                                </a:solidFill>
                                <a:latin typeface="Cambria Math" charset="0"/>
                              </a:rPr>
                            </m:ctrlPr>
                          </m:sSubPr>
                          <m:e>
                            <m:r>
                              <a:rPr lang="en-US" sz="1400" b="0" i="1" dirty="0" smtClean="0">
                                <a:solidFill>
                                  <a:schemeClr val="accent1">
                                    <a:lumMod val="75000"/>
                                  </a:schemeClr>
                                </a:solidFill>
                                <a:latin typeface="Cambria Math" panose="02040503050406030204" pitchFamily="18" charset="0"/>
                              </a:rPr>
                              <m:t>𝑦</m:t>
                            </m:r>
                          </m:e>
                          <m:sub>
                            <m:r>
                              <a:rPr lang="en-US" sz="1400" b="0" i="1" dirty="0" smtClean="0">
                                <a:solidFill>
                                  <a:schemeClr val="accent1">
                                    <a:lumMod val="75000"/>
                                  </a:schemeClr>
                                </a:solidFill>
                                <a:latin typeface="Cambria Math" panose="02040503050406030204" pitchFamily="18" charset="0"/>
                              </a:rPr>
                              <m:t>𝑠𝑡𝑎𝑟𝑡</m:t>
                            </m:r>
                          </m:sub>
                        </m:sSub>
                        <m:r>
                          <a:rPr lang="en-US" sz="1400" b="0" i="1" dirty="0" smtClean="0">
                            <a:solidFill>
                              <a:schemeClr val="accent1">
                                <a:lumMod val="75000"/>
                              </a:schemeClr>
                            </a:solidFill>
                            <a:latin typeface="Cambria Math" panose="02040503050406030204" pitchFamily="18" charset="0"/>
                          </a:rPr>
                          <m:t>−</m:t>
                        </m:r>
                        <m:sSub>
                          <m:sSubPr>
                            <m:ctrlPr>
                              <a:rPr lang="en-US" sz="1400" b="0" i="1" dirty="0" smtClean="0">
                                <a:solidFill>
                                  <a:schemeClr val="accent1">
                                    <a:lumMod val="75000"/>
                                  </a:schemeClr>
                                </a:solidFill>
                                <a:latin typeface="Cambria Math" charset="0"/>
                              </a:rPr>
                            </m:ctrlPr>
                          </m:sSubPr>
                          <m:e>
                            <m:r>
                              <a:rPr lang="en-US" sz="1400" b="0" i="1" dirty="0" smtClean="0">
                                <a:solidFill>
                                  <a:schemeClr val="accent1">
                                    <a:lumMod val="75000"/>
                                  </a:schemeClr>
                                </a:solidFill>
                                <a:latin typeface="Cambria Math" panose="02040503050406030204" pitchFamily="18" charset="0"/>
                              </a:rPr>
                              <m:t>𝑦</m:t>
                            </m:r>
                          </m:e>
                          <m:sub>
                            <m:r>
                              <a:rPr lang="en-US" sz="1400" b="0" i="1" dirty="0" smtClean="0">
                                <a:solidFill>
                                  <a:schemeClr val="accent1">
                                    <a:lumMod val="75000"/>
                                  </a:schemeClr>
                                </a:solidFill>
                                <a:latin typeface="Cambria Math" panose="02040503050406030204" pitchFamily="18" charset="0"/>
                              </a:rPr>
                              <m:t>𝑒𝑛𝑑</m:t>
                            </m:r>
                          </m:sub>
                        </m:sSub>
                      </m:num>
                      <m:den>
                        <m:r>
                          <a:rPr lang="en-US" sz="1400" b="0" i="1" dirty="0" smtClean="0">
                            <a:solidFill>
                              <a:schemeClr val="accent1">
                                <a:lumMod val="75000"/>
                              </a:schemeClr>
                            </a:solidFill>
                            <a:latin typeface="Cambria Math" panose="02040503050406030204" pitchFamily="18" charset="0"/>
                          </a:rPr>
                          <m:t>2</m:t>
                        </m:r>
                      </m:den>
                    </m:f>
                    <m:r>
                      <a:rPr lang="en-US" sz="1400" b="0" i="1" dirty="0" smtClean="0">
                        <a:solidFill>
                          <a:schemeClr val="accent1">
                            <a:lumMod val="75000"/>
                          </a:schemeClr>
                        </a:solidFill>
                        <a:latin typeface="Cambria Math" panose="02040503050406030204" pitchFamily="18" charset="0"/>
                      </a:rPr>
                      <m:t>)</m:t>
                    </m:r>
                  </m:oMath>
                </a14:m>
                <a:endParaRPr lang="en-US" sz="1400" dirty="0">
                  <a:solidFill>
                    <a:schemeClr val="accent1">
                      <a:lumMod val="75000"/>
                    </a:schemeClr>
                  </a:solidFill>
                </a:endParaRPr>
              </a:p>
            </p:txBody>
          </p:sp>
        </mc:Choice>
        <mc:Fallback>
          <p:sp>
            <p:nvSpPr>
              <p:cNvPr id="11" name="TextBox 10">
                <a:extLst>
                  <a:ext uri="{FF2B5EF4-FFF2-40B4-BE49-F238E27FC236}">
                    <a16:creationId xmlns:a16="http://schemas.microsoft.com/office/drawing/2014/main" xmlns:a14="http://schemas.microsoft.com/office/drawing/2010/main" xmlns="" id="{25CB21C9-F322-2D4A-BB8F-641D411311B6}"/>
                  </a:ext>
                </a:extLst>
              </p:cNvPr>
              <p:cNvSpPr txBox="1">
                <a:spLocks noRot="1" noChangeAspect="1" noMove="1" noResize="1" noEditPoints="1" noAdjustHandles="1" noChangeArrowheads="1" noChangeShapeType="1" noTextEdit="1"/>
              </p:cNvSpPr>
              <p:nvPr/>
            </p:nvSpPr>
            <p:spPr>
              <a:xfrm>
                <a:off x="581899" y="2035684"/>
                <a:ext cx="5155491" cy="379463"/>
              </a:xfrm>
              <a:prstGeom prst="rect">
                <a:avLst/>
              </a:prstGeom>
              <a:blipFill rotWithShape="0">
                <a:blip r:embed="rId4"/>
                <a:stretch>
                  <a:fillRect l="-355" b="-3226"/>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xmlns="" id="{65B7D08C-0670-BE4C-B973-73E8D0AEEFED}"/>
              </a:ext>
            </a:extLst>
          </p:cNvPr>
          <p:cNvSpPr txBox="1"/>
          <p:nvPr/>
        </p:nvSpPr>
        <p:spPr>
          <a:xfrm>
            <a:off x="284812" y="1664567"/>
            <a:ext cx="4177747" cy="307777"/>
          </a:xfrm>
          <a:prstGeom prst="rect">
            <a:avLst/>
          </a:prstGeom>
          <a:noFill/>
        </p:spPr>
        <p:txBody>
          <a:bodyPr wrap="none" rtlCol="0">
            <a:spAutoFit/>
          </a:bodyPr>
          <a:lstStyle/>
          <a:p>
            <a:r>
              <a:rPr lang="en-US" sz="1400" dirty="0"/>
              <a:t>+ </a:t>
            </a:r>
            <a:r>
              <a:rPr lang="en-US" sz="1400" u="sng" dirty="0"/>
              <a:t>Step 1</a:t>
            </a:r>
            <a:r>
              <a:rPr lang="en-US" sz="1400" dirty="0"/>
              <a:t>: Compute centroids from box coordinates</a:t>
            </a:r>
          </a:p>
        </p:txBody>
      </p:sp>
      <p:sp>
        <p:nvSpPr>
          <p:cNvPr id="13" name="Google Shape;932;p47">
            <a:extLst>
              <a:ext uri="{FF2B5EF4-FFF2-40B4-BE49-F238E27FC236}">
                <a16:creationId xmlns:a16="http://schemas.microsoft.com/office/drawing/2014/main" xmlns="" id="{39B04F6F-E27F-4136-BAED-46E8474E09EC}"/>
              </a:ext>
            </a:extLst>
          </p:cNvPr>
          <p:cNvSpPr txBox="1">
            <a:spLocks/>
          </p:cNvSpPr>
          <p:nvPr/>
        </p:nvSpPr>
        <p:spPr>
          <a:xfrm>
            <a:off x="10876104" y="6333135"/>
            <a:ext cx="731600" cy="524800"/>
          </a:xfrm>
          <a:prstGeom prst="rect">
            <a:avLst/>
          </a:prstGeom>
        </p:spPr>
        <p:txBody>
          <a:bodyPr spcFirstLastPara="1" vert="horz" wrap="square" lIns="121900" tIns="121900" rIns="121900" bIns="121900" numCol="1" rtlCol="0" anchor="ctr" anchorCtr="0" compatLnSpc="1">
            <a:prstTxWarp prst="textNoShape">
              <a:avLst/>
            </a:prstTxWarp>
            <a:noAutofit/>
          </a:bodyPr>
          <a:lstStyle>
            <a:defPPr>
              <a:defRPr lang="en-US"/>
            </a:defPPr>
            <a:lvl1pPr algn="r" rtl="0" fontAlgn="base">
              <a:spcBef>
                <a:spcPct val="0"/>
              </a:spcBef>
              <a:spcAft>
                <a:spcPct val="0"/>
              </a:spcAft>
              <a:defRPr sz="1200" kern="1200">
                <a:solidFill>
                  <a:srgbClr val="898989"/>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ctr"/>
            <a:fld id="{00000000-1234-1234-1234-123412341234}" type="slidenum">
              <a:rPr lang="en" sz="1400" smtClean="0">
                <a:latin typeface="Concert One"/>
                <a:ea typeface="Concert One"/>
                <a:cs typeface="Concert One"/>
                <a:sym typeface="Concert One"/>
              </a:rPr>
              <a:pPr algn="ctr"/>
              <a:t>23</a:t>
            </a:fld>
            <a:endParaRPr lang="en" sz="1400" dirty="0">
              <a:latin typeface="Concert One"/>
              <a:ea typeface="Concert One"/>
              <a:cs typeface="Concert One"/>
              <a:sym typeface="Concert One"/>
            </a:endParaRPr>
          </a:p>
        </p:txBody>
      </p:sp>
      <p:sp>
        <p:nvSpPr>
          <p:cNvPr id="15" name="TextBox 14">
            <a:extLst>
              <a:ext uri="{FF2B5EF4-FFF2-40B4-BE49-F238E27FC236}">
                <a16:creationId xmlns:a16="http://schemas.microsoft.com/office/drawing/2014/main" xmlns="" id="{78726F4B-DF2C-C244-9265-98255D4F5026}"/>
              </a:ext>
            </a:extLst>
          </p:cNvPr>
          <p:cNvSpPr txBox="1"/>
          <p:nvPr/>
        </p:nvSpPr>
        <p:spPr>
          <a:xfrm>
            <a:off x="284812" y="3753896"/>
            <a:ext cx="4437433" cy="307777"/>
          </a:xfrm>
          <a:prstGeom prst="rect">
            <a:avLst/>
          </a:prstGeom>
          <a:noFill/>
        </p:spPr>
        <p:txBody>
          <a:bodyPr wrap="none" rtlCol="0">
            <a:spAutoFit/>
          </a:bodyPr>
          <a:lstStyle/>
          <a:p>
            <a:r>
              <a:rPr lang="en-US" sz="1400" dirty="0"/>
              <a:t>+ </a:t>
            </a:r>
            <a:r>
              <a:rPr lang="en-US" sz="1400" u="sng" dirty="0"/>
              <a:t>Step 3</a:t>
            </a:r>
            <a:r>
              <a:rPr lang="en-US" sz="1400" dirty="0"/>
              <a:t>: Update </a:t>
            </a:r>
            <a:r>
              <a:rPr lang="en-US" sz="1400" i="1" dirty="0"/>
              <a:t>(x, y)</a:t>
            </a:r>
            <a:r>
              <a:rPr lang="en-US" sz="1400" dirty="0"/>
              <a:t>-coordinates of existing objects</a:t>
            </a:r>
          </a:p>
        </p:txBody>
      </p:sp>
      <p:sp>
        <p:nvSpPr>
          <p:cNvPr id="16" name="TextBox 15">
            <a:extLst>
              <a:ext uri="{FF2B5EF4-FFF2-40B4-BE49-F238E27FC236}">
                <a16:creationId xmlns:a16="http://schemas.microsoft.com/office/drawing/2014/main" xmlns="" id="{5C483D3F-F860-4048-86EC-01D1161EFAF7}"/>
              </a:ext>
            </a:extLst>
          </p:cNvPr>
          <p:cNvSpPr txBox="1"/>
          <p:nvPr/>
        </p:nvSpPr>
        <p:spPr>
          <a:xfrm>
            <a:off x="329436" y="4414888"/>
            <a:ext cx="2618024" cy="307777"/>
          </a:xfrm>
          <a:prstGeom prst="rect">
            <a:avLst/>
          </a:prstGeom>
          <a:noFill/>
        </p:spPr>
        <p:txBody>
          <a:bodyPr wrap="none" rtlCol="0">
            <a:spAutoFit/>
          </a:bodyPr>
          <a:lstStyle/>
          <a:p>
            <a:r>
              <a:rPr lang="en-US" sz="1400" dirty="0"/>
              <a:t>+ </a:t>
            </a:r>
            <a:r>
              <a:rPr lang="en-US" sz="1400" u="sng" dirty="0"/>
              <a:t>Step 4</a:t>
            </a:r>
            <a:r>
              <a:rPr lang="en-US" sz="1400" dirty="0"/>
              <a:t>: Register new objects</a:t>
            </a:r>
          </a:p>
        </p:txBody>
      </p:sp>
      <p:pic>
        <p:nvPicPr>
          <p:cNvPr id="19" name="Picture 18">
            <a:extLst>
              <a:ext uri="{FF2B5EF4-FFF2-40B4-BE49-F238E27FC236}">
                <a16:creationId xmlns:a16="http://schemas.microsoft.com/office/drawing/2014/main" xmlns="" id="{8518F674-161A-544B-ADD8-B2366728E879}"/>
              </a:ext>
            </a:extLst>
          </p:cNvPr>
          <p:cNvPicPr>
            <a:picLocks noChangeAspect="1"/>
          </p:cNvPicPr>
          <p:nvPr/>
        </p:nvPicPr>
        <p:blipFill rotWithShape="1">
          <a:blip r:embed="rId5">
            <a:extLst>
              <a:ext uri="{28A0092B-C50C-407E-A947-70E740481C1C}">
                <a14:useLocalDpi xmlns:a14="http://schemas.microsoft.com/office/drawing/2010/main" val="0"/>
              </a:ext>
            </a:extLst>
          </a:blip>
          <a:srcRect l="10247" t="7803" r="11188" b="18498"/>
          <a:stretch/>
        </p:blipFill>
        <p:spPr>
          <a:xfrm>
            <a:off x="5426743" y="1640897"/>
            <a:ext cx="3480517" cy="3312103"/>
          </a:xfrm>
          <a:prstGeom prst="rect">
            <a:avLst/>
          </a:prstGeom>
        </p:spPr>
      </p:pic>
    </p:spTree>
    <p:extLst>
      <p:ext uri="{BB962C8B-B14F-4D97-AF65-F5344CB8AC3E}">
        <p14:creationId xmlns:p14="http://schemas.microsoft.com/office/powerpoint/2010/main" val="1328104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subTnLst>
                                    <p:set>
                                      <p:cBhvr override="childStyle">
                                        <p:cTn dur="1" fill="hold" display="0" masterRel="nextClick" afterEffect="1"/>
                                        <p:tgtEl>
                                          <p:spTgt spid="19"/>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centroid tracking algorithm</a:t>
            </a:r>
          </a:p>
        </p:txBody>
      </p:sp>
      <p:sp>
        <p:nvSpPr>
          <p:cNvPr id="4" name="Slide Number Placeholder 3"/>
          <p:cNvSpPr>
            <a:spLocks noGrp="1"/>
          </p:cNvSpPr>
          <p:nvPr>
            <p:ph type="sldNum" sz="quarter" idx="12"/>
          </p:nvPr>
        </p:nvSpPr>
        <p:spPr/>
        <p:txBody>
          <a:bodyPr/>
          <a:lstStyle/>
          <a:p>
            <a:pPr>
              <a:defRPr/>
            </a:pPr>
            <a:fld id="{017F965C-3CEB-45B2-B97C-76AD457A2442}" type="slidenum">
              <a:rPr lang="en-US" smtClean="0"/>
              <a:pPr>
                <a:defRPr/>
              </a:pPr>
              <a:t>24</a:t>
            </a:fld>
            <a:r>
              <a:rPr lang="en-US" smtClean="0"/>
              <a:t>/11</a:t>
            </a:r>
            <a:endParaRPr lang="en-US" dirty="0"/>
          </a:p>
        </p:txBody>
      </p:sp>
      <p:sp>
        <p:nvSpPr>
          <p:cNvPr id="6" name="TextBox 5">
            <a:extLst>
              <a:ext uri="{FF2B5EF4-FFF2-40B4-BE49-F238E27FC236}">
                <a16:creationId xmlns:a16="http://schemas.microsoft.com/office/drawing/2014/main" xmlns="" id="{911FBA5E-7159-DB4F-8B0F-08708462D85D}"/>
              </a:ext>
            </a:extLst>
          </p:cNvPr>
          <p:cNvSpPr txBox="1"/>
          <p:nvPr/>
        </p:nvSpPr>
        <p:spPr>
          <a:xfrm>
            <a:off x="152400" y="1264117"/>
            <a:ext cx="1495666" cy="307777"/>
          </a:xfrm>
          <a:prstGeom prst="rect">
            <a:avLst/>
          </a:prstGeom>
          <a:noFill/>
        </p:spPr>
        <p:txBody>
          <a:bodyPr wrap="none" rtlCol="0">
            <a:spAutoFit/>
          </a:bodyPr>
          <a:lstStyle/>
          <a:p>
            <a:r>
              <a:rPr lang="en-US" sz="1400" b="1" dirty="0"/>
              <a:t>Tracking object</a:t>
            </a:r>
          </a:p>
        </p:txBody>
      </p:sp>
      <p:sp>
        <p:nvSpPr>
          <p:cNvPr id="7" name="TextBox 6">
            <a:extLst>
              <a:ext uri="{FF2B5EF4-FFF2-40B4-BE49-F238E27FC236}">
                <a16:creationId xmlns:a16="http://schemas.microsoft.com/office/drawing/2014/main" xmlns="" id="{60CF80F7-9A38-1445-B80D-56719B8C4473}"/>
              </a:ext>
            </a:extLst>
          </p:cNvPr>
          <p:cNvSpPr txBox="1"/>
          <p:nvPr/>
        </p:nvSpPr>
        <p:spPr>
          <a:xfrm>
            <a:off x="284812" y="2438400"/>
            <a:ext cx="5939502" cy="307777"/>
          </a:xfrm>
          <a:prstGeom prst="rect">
            <a:avLst/>
          </a:prstGeom>
          <a:noFill/>
        </p:spPr>
        <p:txBody>
          <a:bodyPr wrap="square" rtlCol="0">
            <a:spAutoFit/>
          </a:bodyPr>
          <a:lstStyle/>
          <a:p>
            <a:r>
              <a:rPr lang="en-US" sz="1400" dirty="0"/>
              <a:t>+ </a:t>
            </a:r>
            <a:r>
              <a:rPr lang="en-US" sz="1400" u="sng" dirty="0"/>
              <a:t>Step 2</a:t>
            </a:r>
            <a:r>
              <a:rPr lang="en-US" sz="1400" dirty="0"/>
              <a:t>: Compute distance between new and existing objects</a:t>
            </a:r>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xmlns="" id="{AD740054-3B5C-E241-84F1-1A167B3574DB}"/>
                  </a:ext>
                </a:extLst>
              </p:cNvPr>
              <p:cNvSpPr txBox="1"/>
              <p:nvPr/>
            </p:nvSpPr>
            <p:spPr>
              <a:xfrm>
                <a:off x="679984" y="3207820"/>
                <a:ext cx="3013454" cy="353238"/>
              </a:xfrm>
              <a:prstGeom prst="rect">
                <a:avLst/>
              </a:prstGeom>
              <a:solidFill>
                <a:schemeClr val="bg1"/>
              </a:solid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400" b="0" i="1" smtClean="0">
                          <a:solidFill>
                            <a:schemeClr val="accent1">
                              <a:lumMod val="50000"/>
                            </a:schemeClr>
                          </a:solidFill>
                          <a:latin typeface="Cambria Math" panose="02040503050406030204" pitchFamily="18" charset="0"/>
                        </a:rPr>
                        <m:t>𝑑</m:t>
                      </m:r>
                      <m:d>
                        <m:dPr>
                          <m:ctrlPr>
                            <a:rPr lang="en-US" sz="1400" b="0" i="1" smtClean="0">
                              <a:solidFill>
                                <a:schemeClr val="accent1">
                                  <a:lumMod val="50000"/>
                                </a:schemeClr>
                              </a:solidFill>
                              <a:latin typeface="Cambria Math" charset="0"/>
                            </a:rPr>
                          </m:ctrlPr>
                        </m:dPr>
                        <m:e>
                          <m:r>
                            <a:rPr lang="en-US" sz="1400" b="0" i="1" smtClean="0">
                              <a:solidFill>
                                <a:schemeClr val="accent1">
                                  <a:lumMod val="50000"/>
                                </a:schemeClr>
                              </a:solidFill>
                              <a:latin typeface="Cambria Math" panose="02040503050406030204" pitchFamily="18" charset="0"/>
                            </a:rPr>
                            <m:t>𝑝</m:t>
                          </m:r>
                          <m:r>
                            <a:rPr lang="en-US" sz="1400" b="0" i="1" smtClean="0">
                              <a:solidFill>
                                <a:schemeClr val="accent1">
                                  <a:lumMod val="50000"/>
                                </a:schemeClr>
                              </a:solidFill>
                              <a:latin typeface="Cambria Math" panose="02040503050406030204" pitchFamily="18" charset="0"/>
                            </a:rPr>
                            <m:t>,</m:t>
                          </m:r>
                          <m:r>
                            <a:rPr lang="en-US" sz="1400" b="0" i="1" smtClean="0">
                              <a:solidFill>
                                <a:schemeClr val="accent1">
                                  <a:lumMod val="50000"/>
                                </a:schemeClr>
                              </a:solidFill>
                              <a:latin typeface="Cambria Math" panose="02040503050406030204" pitchFamily="18" charset="0"/>
                            </a:rPr>
                            <m:t>𝑞</m:t>
                          </m:r>
                        </m:e>
                      </m:d>
                      <m:r>
                        <a:rPr lang="en-US" sz="1400" b="0" i="1" smtClean="0">
                          <a:solidFill>
                            <a:schemeClr val="accent1">
                              <a:lumMod val="50000"/>
                            </a:schemeClr>
                          </a:solidFill>
                          <a:latin typeface="Cambria Math" panose="02040503050406030204" pitchFamily="18" charset="0"/>
                        </a:rPr>
                        <m:t>= </m:t>
                      </m:r>
                      <m:rad>
                        <m:radPr>
                          <m:degHide m:val="on"/>
                          <m:ctrlPr>
                            <a:rPr lang="en-US" sz="1400" b="0" i="1" smtClean="0">
                              <a:solidFill>
                                <a:schemeClr val="accent1">
                                  <a:lumMod val="50000"/>
                                </a:schemeClr>
                              </a:solidFill>
                              <a:latin typeface="Cambria Math" charset="0"/>
                              <a:ea typeface="Cambria Math" panose="02040503050406030204" pitchFamily="18" charset="0"/>
                            </a:rPr>
                          </m:ctrlPr>
                        </m:radPr>
                        <m:deg/>
                        <m:e>
                          <m:sSup>
                            <m:sSupPr>
                              <m:ctrlPr>
                                <a:rPr lang="en-US" sz="1400" b="0" i="1" smtClean="0">
                                  <a:solidFill>
                                    <a:schemeClr val="accent1">
                                      <a:lumMod val="50000"/>
                                    </a:schemeClr>
                                  </a:solidFill>
                                  <a:latin typeface="Cambria Math" charset="0"/>
                                  <a:ea typeface="Cambria Math" panose="02040503050406030204" pitchFamily="18" charset="0"/>
                                </a:rPr>
                              </m:ctrlPr>
                            </m:sSupPr>
                            <m:e>
                              <m:d>
                                <m:dPr>
                                  <m:ctrlPr>
                                    <a:rPr lang="en-US" sz="1400" b="0" i="1" smtClean="0">
                                      <a:solidFill>
                                        <a:schemeClr val="accent1">
                                          <a:lumMod val="50000"/>
                                        </a:schemeClr>
                                      </a:solidFill>
                                      <a:latin typeface="Cambria Math" charset="0"/>
                                      <a:ea typeface="Cambria Math" panose="02040503050406030204" pitchFamily="18" charset="0"/>
                                    </a:rPr>
                                  </m:ctrlPr>
                                </m:dPr>
                                <m:e>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𝑞</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1</m:t>
                                      </m:r>
                                    </m:sub>
                                  </m:sSub>
                                  <m:r>
                                    <a:rPr lang="en-US" sz="1400" b="0" i="1" smtClean="0">
                                      <a:solidFill>
                                        <a:schemeClr val="accent1">
                                          <a:lumMod val="50000"/>
                                        </a:schemeClr>
                                      </a:solidFill>
                                      <a:latin typeface="Cambria Math" panose="02040503050406030204" pitchFamily="18" charset="0"/>
                                      <a:ea typeface="Cambria Math" panose="02040503050406030204" pitchFamily="18" charset="0"/>
                                    </a:rPr>
                                    <m:t> −</m:t>
                                  </m:r>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𝑝</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1</m:t>
                                      </m:r>
                                    </m:sub>
                                  </m:sSub>
                                </m:e>
                              </m:d>
                            </m:e>
                            <m:sup>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p>
                          </m:sSup>
                          <m:r>
                            <a:rPr lang="en-US" sz="1400" b="0" i="1" smtClean="0">
                              <a:solidFill>
                                <a:schemeClr val="accent1">
                                  <a:lumMod val="50000"/>
                                </a:schemeClr>
                              </a:solidFill>
                              <a:latin typeface="Cambria Math" panose="02040503050406030204" pitchFamily="18" charset="0"/>
                              <a:ea typeface="Cambria Math" panose="02040503050406030204" pitchFamily="18" charset="0"/>
                            </a:rPr>
                            <m:t>+</m:t>
                          </m:r>
                          <m:sSup>
                            <m:sSupPr>
                              <m:ctrlPr>
                                <a:rPr lang="en-US" sz="1400" b="0" i="1" smtClean="0">
                                  <a:solidFill>
                                    <a:schemeClr val="accent1">
                                      <a:lumMod val="50000"/>
                                    </a:schemeClr>
                                  </a:solidFill>
                                  <a:latin typeface="Cambria Math" charset="0"/>
                                  <a:ea typeface="Cambria Math" panose="02040503050406030204" pitchFamily="18" charset="0"/>
                                </a:rPr>
                              </m:ctrlPr>
                            </m:sSupPr>
                            <m:e>
                              <m:d>
                                <m:dPr>
                                  <m:ctrlPr>
                                    <a:rPr lang="en-US" sz="1400" b="0" i="1" smtClean="0">
                                      <a:solidFill>
                                        <a:schemeClr val="accent1">
                                          <a:lumMod val="50000"/>
                                        </a:schemeClr>
                                      </a:solidFill>
                                      <a:latin typeface="Cambria Math" charset="0"/>
                                      <a:ea typeface="Cambria Math" panose="02040503050406030204" pitchFamily="18" charset="0"/>
                                    </a:rPr>
                                  </m:ctrlPr>
                                </m:dPr>
                                <m:e>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𝑞</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b>
                                  </m:sSub>
                                  <m:r>
                                    <a:rPr lang="en-US" sz="1400" b="0" i="1" smtClean="0">
                                      <a:solidFill>
                                        <a:schemeClr val="accent1">
                                          <a:lumMod val="50000"/>
                                        </a:schemeClr>
                                      </a:solidFill>
                                      <a:latin typeface="Cambria Math" panose="02040503050406030204" pitchFamily="18" charset="0"/>
                                      <a:ea typeface="Cambria Math" panose="02040503050406030204" pitchFamily="18" charset="0"/>
                                    </a:rPr>
                                    <m:t>−</m:t>
                                  </m:r>
                                  <m:sSub>
                                    <m:sSubPr>
                                      <m:ctrlPr>
                                        <a:rPr lang="en-US" sz="1400" b="0" i="1" smtClean="0">
                                          <a:solidFill>
                                            <a:schemeClr val="accent1">
                                              <a:lumMod val="50000"/>
                                            </a:schemeClr>
                                          </a:solidFill>
                                          <a:latin typeface="Cambria Math" charset="0"/>
                                          <a:ea typeface="Cambria Math" panose="02040503050406030204" pitchFamily="18" charset="0"/>
                                        </a:rPr>
                                      </m:ctrlPr>
                                    </m:sSubPr>
                                    <m:e>
                                      <m:r>
                                        <a:rPr lang="en-US" sz="1400" b="0" i="1" smtClean="0">
                                          <a:solidFill>
                                            <a:schemeClr val="accent1">
                                              <a:lumMod val="50000"/>
                                            </a:schemeClr>
                                          </a:solidFill>
                                          <a:latin typeface="Cambria Math" panose="02040503050406030204" pitchFamily="18" charset="0"/>
                                          <a:ea typeface="Cambria Math" panose="02040503050406030204" pitchFamily="18" charset="0"/>
                                        </a:rPr>
                                        <m:t>𝑝</m:t>
                                      </m:r>
                                    </m:e>
                                    <m:sub>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b>
                                  </m:sSub>
                                </m:e>
                              </m:d>
                            </m:e>
                            <m:sup>
                              <m:r>
                                <a:rPr lang="en-US" sz="1400" b="0" i="1" smtClean="0">
                                  <a:solidFill>
                                    <a:schemeClr val="accent1">
                                      <a:lumMod val="50000"/>
                                    </a:schemeClr>
                                  </a:solidFill>
                                  <a:latin typeface="Cambria Math" panose="02040503050406030204" pitchFamily="18" charset="0"/>
                                  <a:ea typeface="Cambria Math" panose="02040503050406030204" pitchFamily="18" charset="0"/>
                                </a:rPr>
                                <m:t>2</m:t>
                              </m:r>
                            </m:sup>
                          </m:sSup>
                        </m:e>
                      </m:rad>
                    </m:oMath>
                  </m:oMathPara>
                </a14:m>
                <a:endParaRPr lang="en-US" sz="1400" b="0" dirty="0">
                  <a:solidFill>
                    <a:schemeClr val="accent1">
                      <a:lumMod val="50000"/>
                    </a:schemeClr>
                  </a:solidFill>
                  <a:ea typeface="Cambria Math" panose="02040503050406030204" pitchFamily="18" charset="0"/>
                </a:endParaRPr>
              </a:p>
            </p:txBody>
          </p:sp>
        </mc:Choice>
        <mc:Fallback>
          <p:sp>
            <p:nvSpPr>
              <p:cNvPr id="8" name="TextBox 7">
                <a:extLst>
                  <a:ext uri="{FF2B5EF4-FFF2-40B4-BE49-F238E27FC236}">
                    <a16:creationId xmlns:a16="http://schemas.microsoft.com/office/drawing/2014/main" xmlns:a14="http://schemas.microsoft.com/office/drawing/2010/main" xmlns="" id="{AD740054-3B5C-E241-84F1-1A167B3574DB}"/>
                  </a:ext>
                </a:extLst>
              </p:cNvPr>
              <p:cNvSpPr txBox="1">
                <a:spLocks noRot="1" noChangeAspect="1" noMove="1" noResize="1" noEditPoints="1" noAdjustHandles="1" noChangeArrowheads="1" noChangeShapeType="1" noTextEdit="1"/>
              </p:cNvSpPr>
              <p:nvPr/>
            </p:nvSpPr>
            <p:spPr>
              <a:xfrm>
                <a:off x="679984" y="3207820"/>
                <a:ext cx="3013454" cy="353238"/>
              </a:xfrm>
              <a:prstGeom prst="rect">
                <a:avLst/>
              </a:prstGeom>
              <a:blipFill rotWithShape="0">
                <a:blip r:embed="rId2"/>
                <a:stretch>
                  <a:fillRect t="-60345" b="-9482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xmlns="" id="{A787C24B-7B73-EA49-A359-7DB19FD99153}"/>
                  </a:ext>
                </a:extLst>
              </p:cNvPr>
              <p:cNvSpPr txBox="1"/>
              <p:nvPr/>
            </p:nvSpPr>
            <p:spPr>
              <a:xfrm>
                <a:off x="581899" y="2754710"/>
                <a:ext cx="4998466" cy="307777"/>
              </a:xfrm>
              <a:prstGeom prst="rect">
                <a:avLst/>
              </a:prstGeom>
              <a:noFill/>
            </p:spPr>
            <p:txBody>
              <a:bodyPr wrap="square" rtlCol="0">
                <a:spAutoFit/>
              </a:bodyPr>
              <a:lstStyle/>
              <a:p>
                <a:r>
                  <a:rPr lang="en-US" sz="1400" dirty="0">
                    <a:solidFill>
                      <a:schemeClr val="tx1"/>
                    </a:solidFill>
                  </a:rPr>
                  <a:t>Euclidean formula: 2 point </a:t>
                </a:r>
                <a14:m>
                  <m:oMath xmlns:m="http://schemas.openxmlformats.org/officeDocument/2006/math">
                    <m:r>
                      <a:rPr lang="en-US" sz="1400" b="0" i="1" smtClean="0">
                        <a:solidFill>
                          <a:schemeClr val="tx1"/>
                        </a:solidFill>
                        <a:latin typeface="Cambria Math" panose="02040503050406030204" pitchFamily="18" charset="0"/>
                      </a:rPr>
                      <m:t>𝑝</m:t>
                    </m:r>
                    <m:d>
                      <m:dPr>
                        <m:ctrlPr>
                          <a:rPr lang="en-US" sz="1400" b="0" i="1" smtClean="0">
                            <a:solidFill>
                              <a:schemeClr val="tx1"/>
                            </a:solidFill>
                            <a:latin typeface="Cambria Math" charset="0"/>
                          </a:rPr>
                        </m:ctrlPr>
                      </m:dPr>
                      <m:e>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𝑝</m:t>
                            </m:r>
                          </m:e>
                          <m:sub>
                            <m:r>
                              <a:rPr lang="en-US" sz="1400" b="0" i="1" smtClean="0">
                                <a:solidFill>
                                  <a:schemeClr val="tx1"/>
                                </a:solidFill>
                                <a:latin typeface="Cambria Math" panose="02040503050406030204" pitchFamily="18" charset="0"/>
                              </a:rPr>
                              <m:t>1</m:t>
                            </m:r>
                          </m:sub>
                        </m:sSub>
                        <m:r>
                          <a:rPr lang="en-US" sz="1400" b="0" i="1" smtClean="0">
                            <a:solidFill>
                              <a:schemeClr val="tx1"/>
                            </a:solidFill>
                            <a:latin typeface="Cambria Math" panose="02040503050406030204" pitchFamily="18" charset="0"/>
                          </a:rPr>
                          <m:t>, </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𝑝</m:t>
                            </m:r>
                          </m:e>
                          <m:sub>
                            <m:r>
                              <a:rPr lang="en-US" sz="1400" b="0" i="1" smtClean="0">
                                <a:solidFill>
                                  <a:schemeClr val="tx1"/>
                                </a:solidFill>
                                <a:latin typeface="Cambria Math" panose="02040503050406030204" pitchFamily="18" charset="0"/>
                              </a:rPr>
                              <m:t>2</m:t>
                            </m:r>
                          </m:sub>
                        </m:sSub>
                      </m:e>
                    </m:d>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𝑞</m:t>
                    </m:r>
                    <m:d>
                      <m:dPr>
                        <m:ctrlPr>
                          <a:rPr lang="en-US" sz="1400" b="0" i="1" smtClean="0">
                            <a:solidFill>
                              <a:schemeClr val="tx1"/>
                            </a:solidFill>
                            <a:latin typeface="Cambria Math" charset="0"/>
                          </a:rPr>
                        </m:ctrlPr>
                      </m:dPr>
                      <m:e>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𝑞</m:t>
                            </m:r>
                          </m:e>
                          <m:sub>
                            <m:r>
                              <a:rPr lang="en-US" sz="1400" b="0" i="1" smtClean="0">
                                <a:solidFill>
                                  <a:schemeClr val="tx1"/>
                                </a:solidFill>
                                <a:latin typeface="Cambria Math" panose="02040503050406030204" pitchFamily="18" charset="0"/>
                              </a:rPr>
                              <m:t>1</m:t>
                            </m:r>
                          </m:sub>
                        </m:sSub>
                        <m:r>
                          <a:rPr lang="en-US" sz="1400" b="0" i="1" smtClean="0">
                            <a:solidFill>
                              <a:schemeClr val="tx1"/>
                            </a:solidFill>
                            <a:latin typeface="Cambria Math" panose="02040503050406030204" pitchFamily="18" charset="0"/>
                          </a:rPr>
                          <m:t>, </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𝑞</m:t>
                            </m:r>
                          </m:e>
                          <m:sub>
                            <m:r>
                              <a:rPr lang="en-US" sz="1400" b="0" i="1" smtClean="0">
                                <a:solidFill>
                                  <a:schemeClr val="tx1"/>
                                </a:solidFill>
                                <a:latin typeface="Cambria Math" panose="02040503050406030204" pitchFamily="18" charset="0"/>
                              </a:rPr>
                              <m:t>2</m:t>
                            </m:r>
                          </m:sub>
                        </m:sSub>
                      </m:e>
                    </m:d>
                  </m:oMath>
                </a14:m>
                <a:endParaRPr lang="en-US" sz="1400" b="0" dirty="0">
                  <a:solidFill>
                    <a:schemeClr val="tx1"/>
                  </a:solidFill>
                </a:endParaRPr>
              </a:p>
            </p:txBody>
          </p:sp>
        </mc:Choice>
        <mc:Fallback>
          <p:sp>
            <p:nvSpPr>
              <p:cNvPr id="9" name="TextBox 8">
                <a:extLst>
                  <a:ext uri="{FF2B5EF4-FFF2-40B4-BE49-F238E27FC236}">
                    <a16:creationId xmlns:a16="http://schemas.microsoft.com/office/drawing/2014/main" xmlns:a14="http://schemas.microsoft.com/office/drawing/2010/main" xmlns="" id="{A787C24B-7B73-EA49-A359-7DB19FD99153}"/>
                  </a:ext>
                </a:extLst>
              </p:cNvPr>
              <p:cNvSpPr txBox="1">
                <a:spLocks noRot="1" noChangeAspect="1" noMove="1" noResize="1" noEditPoints="1" noAdjustHandles="1" noChangeArrowheads="1" noChangeShapeType="1" noTextEdit="1"/>
              </p:cNvSpPr>
              <p:nvPr/>
            </p:nvSpPr>
            <p:spPr>
              <a:xfrm>
                <a:off x="581899" y="2754710"/>
                <a:ext cx="4998466" cy="307777"/>
              </a:xfrm>
              <a:prstGeom prst="rect">
                <a:avLst/>
              </a:prstGeom>
              <a:blipFill rotWithShape="0">
                <a:blip r:embed="rId3"/>
                <a:stretch>
                  <a:fillRect l="-366" t="-4000" b="-20000"/>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xmlns="" id="{1761651F-DE9B-9946-B87D-092DD07A6816}"/>
              </a:ext>
            </a:extLst>
          </p:cNvPr>
          <p:cNvSpPr txBox="1"/>
          <p:nvPr/>
        </p:nvSpPr>
        <p:spPr>
          <a:xfrm>
            <a:off x="1546083" y="2259914"/>
            <a:ext cx="184731" cy="307777"/>
          </a:xfrm>
          <a:prstGeom prst="rect">
            <a:avLst/>
          </a:prstGeom>
          <a:noFill/>
        </p:spPr>
        <p:txBody>
          <a:bodyPr wrap="square" rtlCol="0">
            <a:spAutoFit/>
          </a:bodyPr>
          <a:lstStyle/>
          <a:p>
            <a:endParaRPr lang="en-US" sz="1400" dirty="0"/>
          </a:p>
        </p:txBody>
      </p:sp>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xmlns="" id="{25CB21C9-F322-2D4A-BB8F-641D411311B6}"/>
                  </a:ext>
                </a:extLst>
              </p:cNvPr>
              <p:cNvSpPr txBox="1"/>
              <p:nvPr/>
            </p:nvSpPr>
            <p:spPr>
              <a:xfrm>
                <a:off x="581899" y="2035684"/>
                <a:ext cx="5155491" cy="379463"/>
              </a:xfrm>
              <a:prstGeom prst="rect">
                <a:avLst/>
              </a:prstGeom>
              <a:solidFill>
                <a:schemeClr val="bg1"/>
              </a:solidFill>
            </p:spPr>
            <p:txBody>
              <a:bodyPr wrap="square" rtlCol="0">
                <a:spAutoFit/>
              </a:bodyPr>
              <a:lstStyle/>
              <a:p>
                <a:r>
                  <a:rPr lang="en-US" sz="1400" dirty="0">
                    <a:solidFill>
                      <a:schemeClr val="accent1">
                        <a:lumMod val="75000"/>
                      </a:schemeClr>
                    </a:solidFill>
                  </a:rPr>
                  <a:t>(</a:t>
                </a:r>
                <a14:m>
                  <m:oMath xmlns:m="http://schemas.openxmlformats.org/officeDocument/2006/math">
                    <m:sSub>
                      <m:sSubPr>
                        <m:ctrlPr>
                          <a:rPr lang="en-US" sz="1400" i="1">
                            <a:solidFill>
                              <a:schemeClr val="accent1">
                                <a:lumMod val="75000"/>
                              </a:schemeClr>
                            </a:solidFill>
                            <a:latin typeface="Cambria Math" charset="0"/>
                            <a:ea typeface="Cambria Math" panose="02040503050406030204" pitchFamily="18" charset="0"/>
                          </a:rPr>
                        </m:ctrlPr>
                      </m:sSubPr>
                      <m:e>
                        <m:r>
                          <a:rPr lang="en-US" sz="1400" i="1">
                            <a:solidFill>
                              <a:schemeClr val="accent1">
                                <a:lumMod val="75000"/>
                              </a:schemeClr>
                            </a:solidFill>
                            <a:latin typeface="Cambria Math" panose="02040503050406030204" pitchFamily="18" charset="0"/>
                            <a:ea typeface="Cambria Math" panose="02040503050406030204" pitchFamily="18" charset="0"/>
                          </a:rPr>
                          <m:t>𝑥</m:t>
                        </m:r>
                      </m:e>
                      <m:sub>
                        <m:r>
                          <a:rPr lang="en-US" sz="1400" i="1">
                            <a:solidFill>
                              <a:schemeClr val="accent1">
                                <a:lumMod val="75000"/>
                              </a:schemeClr>
                            </a:solidFill>
                            <a:latin typeface="Cambria Math" panose="02040503050406030204" pitchFamily="18" charset="0"/>
                            <a:ea typeface="Cambria Math" panose="02040503050406030204" pitchFamily="18" charset="0"/>
                          </a:rPr>
                          <m:t>𝑐𝑒𝑛𝑡𝑟𝑖𝑜𝑑</m:t>
                        </m:r>
                      </m:sub>
                    </m:sSub>
                  </m:oMath>
                </a14:m>
                <a:r>
                  <a:rPr lang="en-US" sz="1400" dirty="0">
                    <a:solidFill>
                      <a:schemeClr val="accent1">
                        <a:lumMod val="75000"/>
                      </a:schemeClr>
                    </a:solidFill>
                  </a:rPr>
                  <a:t>, </a:t>
                </a:r>
                <a14:m>
                  <m:oMath xmlns:m="http://schemas.openxmlformats.org/officeDocument/2006/math">
                    <m:sSub>
                      <m:sSubPr>
                        <m:ctrlPr>
                          <a:rPr lang="en-US" sz="1400" i="1">
                            <a:solidFill>
                              <a:schemeClr val="accent1">
                                <a:lumMod val="75000"/>
                              </a:schemeClr>
                            </a:solidFill>
                            <a:latin typeface="Cambria Math" charset="0"/>
                            <a:ea typeface="Cambria Math" panose="02040503050406030204" pitchFamily="18" charset="0"/>
                          </a:rPr>
                        </m:ctrlPr>
                      </m:sSubPr>
                      <m:e>
                        <m:r>
                          <a:rPr lang="en-US" sz="1400" i="1">
                            <a:solidFill>
                              <a:schemeClr val="accent1">
                                <a:lumMod val="75000"/>
                              </a:schemeClr>
                            </a:solidFill>
                            <a:latin typeface="Cambria Math" panose="02040503050406030204" pitchFamily="18" charset="0"/>
                            <a:ea typeface="Cambria Math" panose="02040503050406030204" pitchFamily="18" charset="0"/>
                          </a:rPr>
                          <m:t>𝑦</m:t>
                        </m:r>
                      </m:e>
                      <m:sub>
                        <m:r>
                          <a:rPr lang="en-US" sz="1400" i="1">
                            <a:solidFill>
                              <a:schemeClr val="accent1">
                                <a:lumMod val="75000"/>
                              </a:schemeClr>
                            </a:solidFill>
                            <a:latin typeface="Cambria Math" panose="02040503050406030204" pitchFamily="18" charset="0"/>
                            <a:ea typeface="Cambria Math" panose="02040503050406030204" pitchFamily="18" charset="0"/>
                          </a:rPr>
                          <m:t>𝑐𝑒𝑛𝑡𝑟𝑖𝑜𝑑</m:t>
                        </m:r>
                      </m:sub>
                    </m:sSub>
                  </m:oMath>
                </a14:m>
                <a:r>
                  <a:rPr lang="en-US" sz="1400" dirty="0">
                    <a:solidFill>
                      <a:schemeClr val="accent1">
                        <a:lumMod val="75000"/>
                      </a:schemeClr>
                    </a:solidFill>
                  </a:rPr>
                  <a:t>) </a:t>
                </a:r>
                <a14:m>
                  <m:oMath xmlns:m="http://schemas.openxmlformats.org/officeDocument/2006/math">
                    <m:r>
                      <a:rPr lang="en-US" sz="1400" b="0" i="1" smtClean="0">
                        <a:solidFill>
                          <a:schemeClr val="accent1">
                            <a:lumMod val="75000"/>
                          </a:schemeClr>
                        </a:solidFill>
                        <a:latin typeface="Cambria Math" panose="02040503050406030204" pitchFamily="18" charset="0"/>
                      </a:rPr>
                      <m:t>=(</m:t>
                    </m:r>
                    <m:f>
                      <m:fPr>
                        <m:ctrlPr>
                          <a:rPr lang="en-US" sz="1400" i="1" smtClean="0">
                            <a:solidFill>
                              <a:schemeClr val="accent1">
                                <a:lumMod val="75000"/>
                              </a:schemeClr>
                            </a:solidFill>
                            <a:latin typeface="Cambria Math" charset="0"/>
                          </a:rPr>
                        </m:ctrlPr>
                      </m:fPr>
                      <m:num>
                        <m:sSub>
                          <m:sSubPr>
                            <m:ctrlPr>
                              <a:rPr lang="en-US" sz="1400" b="0" i="1" smtClean="0">
                                <a:solidFill>
                                  <a:schemeClr val="accent1">
                                    <a:lumMod val="75000"/>
                                  </a:schemeClr>
                                </a:solidFill>
                                <a:latin typeface="Cambria Math" charset="0"/>
                              </a:rPr>
                            </m:ctrlPr>
                          </m:sSubPr>
                          <m:e>
                            <m:r>
                              <a:rPr lang="en-US" sz="1400" b="0" i="1" smtClean="0">
                                <a:solidFill>
                                  <a:schemeClr val="accent1">
                                    <a:lumMod val="75000"/>
                                  </a:schemeClr>
                                </a:solidFill>
                                <a:latin typeface="Cambria Math" panose="02040503050406030204" pitchFamily="18" charset="0"/>
                              </a:rPr>
                              <m:t>𝑥</m:t>
                            </m:r>
                          </m:e>
                          <m:sub>
                            <m:r>
                              <a:rPr lang="en-US" sz="1400" b="0" i="1" smtClean="0">
                                <a:solidFill>
                                  <a:schemeClr val="accent1">
                                    <a:lumMod val="75000"/>
                                  </a:schemeClr>
                                </a:solidFill>
                                <a:latin typeface="Cambria Math" panose="02040503050406030204" pitchFamily="18" charset="0"/>
                              </a:rPr>
                              <m:t>𝑒𝑛𝑑</m:t>
                            </m:r>
                          </m:sub>
                        </m:sSub>
                        <m:r>
                          <a:rPr lang="en-US" sz="1400" b="0" i="1" smtClean="0">
                            <a:solidFill>
                              <a:schemeClr val="accent1">
                                <a:lumMod val="75000"/>
                              </a:schemeClr>
                            </a:solidFill>
                            <a:latin typeface="Cambria Math" panose="02040503050406030204" pitchFamily="18" charset="0"/>
                          </a:rPr>
                          <m:t>−</m:t>
                        </m:r>
                        <m:sSub>
                          <m:sSubPr>
                            <m:ctrlPr>
                              <a:rPr lang="en-US" sz="1400" b="0" i="1" smtClean="0">
                                <a:solidFill>
                                  <a:schemeClr val="accent1">
                                    <a:lumMod val="75000"/>
                                  </a:schemeClr>
                                </a:solidFill>
                                <a:latin typeface="Cambria Math" charset="0"/>
                              </a:rPr>
                            </m:ctrlPr>
                          </m:sSubPr>
                          <m:e>
                            <m:r>
                              <a:rPr lang="en-US" sz="1400" b="0" i="1" smtClean="0">
                                <a:solidFill>
                                  <a:schemeClr val="accent1">
                                    <a:lumMod val="75000"/>
                                  </a:schemeClr>
                                </a:solidFill>
                                <a:latin typeface="Cambria Math" panose="02040503050406030204" pitchFamily="18" charset="0"/>
                              </a:rPr>
                              <m:t>𝑥</m:t>
                            </m:r>
                          </m:e>
                          <m:sub>
                            <m:r>
                              <a:rPr lang="en-US" sz="1400" b="0" i="1" smtClean="0">
                                <a:solidFill>
                                  <a:schemeClr val="accent1">
                                    <a:lumMod val="75000"/>
                                  </a:schemeClr>
                                </a:solidFill>
                                <a:latin typeface="Cambria Math" panose="02040503050406030204" pitchFamily="18" charset="0"/>
                              </a:rPr>
                              <m:t>𝑠𝑡𝑎𝑟𝑡</m:t>
                            </m:r>
                          </m:sub>
                        </m:sSub>
                      </m:num>
                      <m:den>
                        <m:r>
                          <a:rPr lang="en-US" sz="1400" b="0" i="1" smtClean="0">
                            <a:solidFill>
                              <a:schemeClr val="accent1">
                                <a:lumMod val="75000"/>
                              </a:schemeClr>
                            </a:solidFill>
                            <a:latin typeface="Cambria Math" panose="02040503050406030204" pitchFamily="18" charset="0"/>
                          </a:rPr>
                          <m:t>2</m:t>
                        </m:r>
                      </m:den>
                    </m:f>
                  </m:oMath>
                </a14:m>
                <a:r>
                  <a:rPr lang="en-US" sz="1400" dirty="0">
                    <a:solidFill>
                      <a:schemeClr val="accent1">
                        <a:lumMod val="75000"/>
                      </a:schemeClr>
                    </a:solidFill>
                  </a:rPr>
                  <a:t>,</a:t>
                </a:r>
                <a14:m>
                  <m:oMath xmlns:m="http://schemas.openxmlformats.org/officeDocument/2006/math">
                    <m:f>
                      <m:fPr>
                        <m:ctrlPr>
                          <a:rPr lang="en-US" sz="1400" i="1" dirty="0" smtClean="0">
                            <a:solidFill>
                              <a:schemeClr val="accent1">
                                <a:lumMod val="75000"/>
                              </a:schemeClr>
                            </a:solidFill>
                            <a:latin typeface="Cambria Math" charset="0"/>
                          </a:rPr>
                        </m:ctrlPr>
                      </m:fPr>
                      <m:num>
                        <m:sSub>
                          <m:sSubPr>
                            <m:ctrlPr>
                              <a:rPr lang="en-US" sz="1400" b="0" i="1" dirty="0" smtClean="0">
                                <a:solidFill>
                                  <a:schemeClr val="accent1">
                                    <a:lumMod val="75000"/>
                                  </a:schemeClr>
                                </a:solidFill>
                                <a:latin typeface="Cambria Math" charset="0"/>
                              </a:rPr>
                            </m:ctrlPr>
                          </m:sSubPr>
                          <m:e>
                            <m:r>
                              <a:rPr lang="en-US" sz="1400" b="0" i="1" dirty="0" smtClean="0">
                                <a:solidFill>
                                  <a:schemeClr val="accent1">
                                    <a:lumMod val="75000"/>
                                  </a:schemeClr>
                                </a:solidFill>
                                <a:latin typeface="Cambria Math" panose="02040503050406030204" pitchFamily="18" charset="0"/>
                              </a:rPr>
                              <m:t>𝑦</m:t>
                            </m:r>
                          </m:e>
                          <m:sub>
                            <m:r>
                              <a:rPr lang="en-US" sz="1400" b="0" i="1" dirty="0" smtClean="0">
                                <a:solidFill>
                                  <a:schemeClr val="accent1">
                                    <a:lumMod val="75000"/>
                                  </a:schemeClr>
                                </a:solidFill>
                                <a:latin typeface="Cambria Math" panose="02040503050406030204" pitchFamily="18" charset="0"/>
                              </a:rPr>
                              <m:t>𝑠𝑡𝑎𝑟𝑡</m:t>
                            </m:r>
                          </m:sub>
                        </m:sSub>
                        <m:r>
                          <a:rPr lang="en-US" sz="1400" b="0" i="1" dirty="0" smtClean="0">
                            <a:solidFill>
                              <a:schemeClr val="accent1">
                                <a:lumMod val="75000"/>
                              </a:schemeClr>
                            </a:solidFill>
                            <a:latin typeface="Cambria Math" panose="02040503050406030204" pitchFamily="18" charset="0"/>
                          </a:rPr>
                          <m:t>−</m:t>
                        </m:r>
                        <m:sSub>
                          <m:sSubPr>
                            <m:ctrlPr>
                              <a:rPr lang="en-US" sz="1400" b="0" i="1" dirty="0" smtClean="0">
                                <a:solidFill>
                                  <a:schemeClr val="accent1">
                                    <a:lumMod val="75000"/>
                                  </a:schemeClr>
                                </a:solidFill>
                                <a:latin typeface="Cambria Math" charset="0"/>
                              </a:rPr>
                            </m:ctrlPr>
                          </m:sSubPr>
                          <m:e>
                            <m:r>
                              <a:rPr lang="en-US" sz="1400" b="0" i="1" dirty="0" smtClean="0">
                                <a:solidFill>
                                  <a:schemeClr val="accent1">
                                    <a:lumMod val="75000"/>
                                  </a:schemeClr>
                                </a:solidFill>
                                <a:latin typeface="Cambria Math" panose="02040503050406030204" pitchFamily="18" charset="0"/>
                              </a:rPr>
                              <m:t>𝑦</m:t>
                            </m:r>
                          </m:e>
                          <m:sub>
                            <m:r>
                              <a:rPr lang="en-US" sz="1400" b="0" i="1" dirty="0" smtClean="0">
                                <a:solidFill>
                                  <a:schemeClr val="accent1">
                                    <a:lumMod val="75000"/>
                                  </a:schemeClr>
                                </a:solidFill>
                                <a:latin typeface="Cambria Math" panose="02040503050406030204" pitchFamily="18" charset="0"/>
                              </a:rPr>
                              <m:t>𝑒𝑛𝑑</m:t>
                            </m:r>
                          </m:sub>
                        </m:sSub>
                      </m:num>
                      <m:den>
                        <m:r>
                          <a:rPr lang="en-US" sz="1400" b="0" i="1" dirty="0" smtClean="0">
                            <a:solidFill>
                              <a:schemeClr val="accent1">
                                <a:lumMod val="75000"/>
                              </a:schemeClr>
                            </a:solidFill>
                            <a:latin typeface="Cambria Math" panose="02040503050406030204" pitchFamily="18" charset="0"/>
                          </a:rPr>
                          <m:t>2</m:t>
                        </m:r>
                      </m:den>
                    </m:f>
                    <m:r>
                      <a:rPr lang="en-US" sz="1400" b="0" i="1" dirty="0" smtClean="0">
                        <a:solidFill>
                          <a:schemeClr val="accent1">
                            <a:lumMod val="75000"/>
                          </a:schemeClr>
                        </a:solidFill>
                        <a:latin typeface="Cambria Math" panose="02040503050406030204" pitchFamily="18" charset="0"/>
                      </a:rPr>
                      <m:t>)</m:t>
                    </m:r>
                  </m:oMath>
                </a14:m>
                <a:endParaRPr lang="en-US" sz="1400" dirty="0">
                  <a:solidFill>
                    <a:schemeClr val="accent1">
                      <a:lumMod val="75000"/>
                    </a:schemeClr>
                  </a:solidFill>
                </a:endParaRPr>
              </a:p>
            </p:txBody>
          </p:sp>
        </mc:Choice>
        <mc:Fallback>
          <p:sp>
            <p:nvSpPr>
              <p:cNvPr id="11" name="TextBox 10">
                <a:extLst>
                  <a:ext uri="{FF2B5EF4-FFF2-40B4-BE49-F238E27FC236}">
                    <a16:creationId xmlns:a16="http://schemas.microsoft.com/office/drawing/2014/main" xmlns:a14="http://schemas.microsoft.com/office/drawing/2010/main" xmlns="" id="{25CB21C9-F322-2D4A-BB8F-641D411311B6}"/>
                  </a:ext>
                </a:extLst>
              </p:cNvPr>
              <p:cNvSpPr txBox="1">
                <a:spLocks noRot="1" noChangeAspect="1" noMove="1" noResize="1" noEditPoints="1" noAdjustHandles="1" noChangeArrowheads="1" noChangeShapeType="1" noTextEdit="1"/>
              </p:cNvSpPr>
              <p:nvPr/>
            </p:nvSpPr>
            <p:spPr>
              <a:xfrm>
                <a:off x="581899" y="2035684"/>
                <a:ext cx="5155491" cy="379463"/>
              </a:xfrm>
              <a:prstGeom prst="rect">
                <a:avLst/>
              </a:prstGeom>
              <a:blipFill rotWithShape="0">
                <a:blip r:embed="rId4"/>
                <a:stretch>
                  <a:fillRect l="-355" b="-3226"/>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xmlns="" id="{65B7D08C-0670-BE4C-B973-73E8D0AEEFED}"/>
              </a:ext>
            </a:extLst>
          </p:cNvPr>
          <p:cNvSpPr txBox="1"/>
          <p:nvPr/>
        </p:nvSpPr>
        <p:spPr>
          <a:xfrm>
            <a:off x="284812" y="1664567"/>
            <a:ext cx="4177747" cy="307777"/>
          </a:xfrm>
          <a:prstGeom prst="rect">
            <a:avLst/>
          </a:prstGeom>
          <a:noFill/>
        </p:spPr>
        <p:txBody>
          <a:bodyPr wrap="none" rtlCol="0">
            <a:spAutoFit/>
          </a:bodyPr>
          <a:lstStyle/>
          <a:p>
            <a:r>
              <a:rPr lang="en-US" sz="1400" dirty="0"/>
              <a:t>+ </a:t>
            </a:r>
            <a:r>
              <a:rPr lang="en-US" sz="1400" u="sng" dirty="0"/>
              <a:t>Step 1</a:t>
            </a:r>
            <a:r>
              <a:rPr lang="en-US" sz="1400" dirty="0"/>
              <a:t>: Compute centroids from box coordinates</a:t>
            </a:r>
          </a:p>
        </p:txBody>
      </p:sp>
      <p:sp>
        <p:nvSpPr>
          <p:cNvPr id="13" name="Google Shape;932;p47">
            <a:extLst>
              <a:ext uri="{FF2B5EF4-FFF2-40B4-BE49-F238E27FC236}">
                <a16:creationId xmlns:a16="http://schemas.microsoft.com/office/drawing/2014/main" xmlns="" id="{39B04F6F-E27F-4136-BAED-46E8474E09EC}"/>
              </a:ext>
            </a:extLst>
          </p:cNvPr>
          <p:cNvSpPr txBox="1">
            <a:spLocks/>
          </p:cNvSpPr>
          <p:nvPr/>
        </p:nvSpPr>
        <p:spPr>
          <a:xfrm>
            <a:off x="10876104" y="6333135"/>
            <a:ext cx="731600" cy="524800"/>
          </a:xfrm>
          <a:prstGeom prst="rect">
            <a:avLst/>
          </a:prstGeom>
        </p:spPr>
        <p:txBody>
          <a:bodyPr spcFirstLastPara="1" vert="horz" wrap="square" lIns="121900" tIns="121900" rIns="121900" bIns="121900" numCol="1" rtlCol="0" anchor="ctr" anchorCtr="0" compatLnSpc="1">
            <a:prstTxWarp prst="textNoShape">
              <a:avLst/>
            </a:prstTxWarp>
            <a:noAutofit/>
          </a:bodyPr>
          <a:lstStyle>
            <a:defPPr>
              <a:defRPr lang="en-US"/>
            </a:defPPr>
            <a:lvl1pPr algn="r" rtl="0" fontAlgn="base">
              <a:spcBef>
                <a:spcPct val="0"/>
              </a:spcBef>
              <a:spcAft>
                <a:spcPct val="0"/>
              </a:spcAft>
              <a:defRPr sz="1200" kern="1200">
                <a:solidFill>
                  <a:srgbClr val="898989"/>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ctr"/>
            <a:fld id="{00000000-1234-1234-1234-123412341234}" type="slidenum">
              <a:rPr lang="en" sz="1400" smtClean="0">
                <a:latin typeface="Concert One"/>
                <a:ea typeface="Concert One"/>
                <a:cs typeface="Concert One"/>
                <a:sym typeface="Concert One"/>
              </a:rPr>
              <a:pPr algn="ctr"/>
              <a:t>24</a:t>
            </a:fld>
            <a:endParaRPr lang="en" sz="1400" dirty="0">
              <a:latin typeface="Concert One"/>
              <a:ea typeface="Concert One"/>
              <a:cs typeface="Concert One"/>
              <a:sym typeface="Concert One"/>
            </a:endParaRPr>
          </a:p>
        </p:txBody>
      </p:sp>
      <p:sp>
        <p:nvSpPr>
          <p:cNvPr id="15" name="TextBox 14">
            <a:extLst>
              <a:ext uri="{FF2B5EF4-FFF2-40B4-BE49-F238E27FC236}">
                <a16:creationId xmlns:a16="http://schemas.microsoft.com/office/drawing/2014/main" xmlns="" id="{78726F4B-DF2C-C244-9265-98255D4F5026}"/>
              </a:ext>
            </a:extLst>
          </p:cNvPr>
          <p:cNvSpPr txBox="1"/>
          <p:nvPr/>
        </p:nvSpPr>
        <p:spPr>
          <a:xfrm>
            <a:off x="284812" y="3753896"/>
            <a:ext cx="4437433" cy="307777"/>
          </a:xfrm>
          <a:prstGeom prst="rect">
            <a:avLst/>
          </a:prstGeom>
          <a:noFill/>
        </p:spPr>
        <p:txBody>
          <a:bodyPr wrap="none" rtlCol="0">
            <a:spAutoFit/>
          </a:bodyPr>
          <a:lstStyle/>
          <a:p>
            <a:r>
              <a:rPr lang="en-US" sz="1400" dirty="0"/>
              <a:t>+ </a:t>
            </a:r>
            <a:r>
              <a:rPr lang="en-US" sz="1400" u="sng" dirty="0"/>
              <a:t>Step 3</a:t>
            </a:r>
            <a:r>
              <a:rPr lang="en-US" sz="1400" dirty="0"/>
              <a:t>: Update </a:t>
            </a:r>
            <a:r>
              <a:rPr lang="en-US" sz="1400" i="1" dirty="0"/>
              <a:t>(x, y)</a:t>
            </a:r>
            <a:r>
              <a:rPr lang="en-US" sz="1400" dirty="0"/>
              <a:t>-coordinates of existing objects</a:t>
            </a:r>
          </a:p>
        </p:txBody>
      </p:sp>
      <p:sp>
        <p:nvSpPr>
          <p:cNvPr id="16" name="TextBox 15">
            <a:extLst>
              <a:ext uri="{FF2B5EF4-FFF2-40B4-BE49-F238E27FC236}">
                <a16:creationId xmlns:a16="http://schemas.microsoft.com/office/drawing/2014/main" xmlns="" id="{5C483D3F-F860-4048-86EC-01D1161EFAF7}"/>
              </a:ext>
            </a:extLst>
          </p:cNvPr>
          <p:cNvSpPr txBox="1"/>
          <p:nvPr/>
        </p:nvSpPr>
        <p:spPr>
          <a:xfrm>
            <a:off x="329436" y="4414888"/>
            <a:ext cx="2618024" cy="307777"/>
          </a:xfrm>
          <a:prstGeom prst="rect">
            <a:avLst/>
          </a:prstGeom>
          <a:noFill/>
        </p:spPr>
        <p:txBody>
          <a:bodyPr wrap="none" rtlCol="0">
            <a:spAutoFit/>
          </a:bodyPr>
          <a:lstStyle/>
          <a:p>
            <a:r>
              <a:rPr lang="en-US" sz="1400" dirty="0"/>
              <a:t>+ </a:t>
            </a:r>
            <a:r>
              <a:rPr lang="en-US" sz="1400" u="sng" dirty="0"/>
              <a:t>Step 4</a:t>
            </a:r>
            <a:r>
              <a:rPr lang="en-US" sz="1400" dirty="0"/>
              <a:t>: Register new objects</a:t>
            </a:r>
          </a:p>
        </p:txBody>
      </p:sp>
      <p:sp>
        <p:nvSpPr>
          <p:cNvPr id="17" name="Rectangle 16">
            <a:extLst>
              <a:ext uri="{FF2B5EF4-FFF2-40B4-BE49-F238E27FC236}">
                <a16:creationId xmlns:a16="http://schemas.microsoft.com/office/drawing/2014/main" xmlns="" id="{5DF54CFC-361C-624D-B2D9-A8391A459BA3}"/>
              </a:ext>
            </a:extLst>
          </p:cNvPr>
          <p:cNvSpPr/>
          <p:nvPr/>
        </p:nvSpPr>
        <p:spPr>
          <a:xfrm>
            <a:off x="291739" y="5037780"/>
            <a:ext cx="2736647" cy="307777"/>
          </a:xfrm>
          <a:prstGeom prst="rect">
            <a:avLst/>
          </a:prstGeom>
        </p:spPr>
        <p:txBody>
          <a:bodyPr wrap="none">
            <a:spAutoFit/>
          </a:bodyPr>
          <a:lstStyle/>
          <a:p>
            <a:r>
              <a:rPr lang="en-US" sz="1400" dirty="0"/>
              <a:t>+ </a:t>
            </a:r>
            <a:r>
              <a:rPr lang="en-US" sz="1400" u="sng" dirty="0"/>
              <a:t>Step 5</a:t>
            </a:r>
            <a:r>
              <a:rPr lang="en-US" sz="1400" dirty="0"/>
              <a:t>: Deregister old objects </a:t>
            </a:r>
          </a:p>
        </p:txBody>
      </p:sp>
    </p:spTree>
    <p:extLst>
      <p:ext uri="{BB962C8B-B14F-4D97-AF65-F5344CB8AC3E}">
        <p14:creationId xmlns:p14="http://schemas.microsoft.com/office/powerpoint/2010/main" val="733053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 Object Tracking</a:t>
            </a:r>
          </a:p>
        </p:txBody>
      </p:sp>
      <p:sp>
        <p:nvSpPr>
          <p:cNvPr id="3" name="Content Placeholder 2"/>
          <p:cNvSpPr>
            <a:spLocks noGrp="1"/>
          </p:cNvSpPr>
          <p:nvPr>
            <p:ph idx="1"/>
          </p:nvPr>
        </p:nvSpPr>
        <p:spPr>
          <a:xfrm>
            <a:off x="457200" y="1600200"/>
            <a:ext cx="8229600" cy="4800600"/>
          </a:xfrm>
        </p:spPr>
        <p:txBody>
          <a:bodyPr/>
          <a:lstStyle/>
          <a:p>
            <a:pPr>
              <a:lnSpc>
                <a:spcPct val="150000"/>
              </a:lnSpc>
            </a:pPr>
            <a:r>
              <a:rPr lang="en-US" sz="2000" dirty="0"/>
              <a:t>Step 1: Create a Single Object </a:t>
            </a:r>
            <a:r>
              <a:rPr lang="en-US" sz="2000" dirty="0" smtClean="0"/>
              <a:t>Tracker</a:t>
            </a:r>
          </a:p>
          <a:p>
            <a:pPr lvl="1">
              <a:lnSpc>
                <a:spcPct val="150000"/>
              </a:lnSpc>
            </a:pPr>
            <a:r>
              <a:rPr lang="en-US" sz="1600" dirty="0" smtClean="0"/>
              <a:t>A </a:t>
            </a:r>
            <a:r>
              <a:rPr lang="en-US" sz="1600" dirty="0"/>
              <a:t>multi-object tracker is simply a collection of single object trackers</a:t>
            </a:r>
            <a:r>
              <a:rPr lang="en-US" sz="1600" dirty="0" smtClean="0"/>
              <a:t>.</a:t>
            </a:r>
          </a:p>
          <a:p>
            <a:pPr>
              <a:lnSpc>
                <a:spcPct val="150000"/>
              </a:lnSpc>
            </a:pPr>
            <a:r>
              <a:rPr lang="en-US" sz="2000" dirty="0" smtClean="0"/>
              <a:t>Step </a:t>
            </a:r>
            <a:r>
              <a:rPr lang="en-US" sz="2000" dirty="0"/>
              <a:t>2: Read First Frame of a </a:t>
            </a:r>
            <a:r>
              <a:rPr lang="en-US" sz="2000" dirty="0" smtClean="0"/>
              <a:t>Video</a:t>
            </a:r>
          </a:p>
          <a:p>
            <a:pPr lvl="1">
              <a:lnSpc>
                <a:spcPct val="150000"/>
              </a:lnSpc>
            </a:pPr>
            <a:r>
              <a:rPr lang="en-US" sz="1600" dirty="0" smtClean="0"/>
              <a:t>A </a:t>
            </a:r>
            <a:r>
              <a:rPr lang="en-US" sz="1600" dirty="0"/>
              <a:t>multi-object tracker requires two </a:t>
            </a:r>
            <a:r>
              <a:rPr lang="en-US" sz="1600" dirty="0" smtClean="0"/>
              <a:t>inputs</a:t>
            </a:r>
          </a:p>
          <a:p>
            <a:pPr lvl="2">
              <a:lnSpc>
                <a:spcPct val="150000"/>
              </a:lnSpc>
            </a:pPr>
            <a:r>
              <a:rPr lang="en-US" sz="1400" dirty="0" smtClean="0"/>
              <a:t>A </a:t>
            </a:r>
            <a:r>
              <a:rPr lang="en-US" sz="1400" dirty="0"/>
              <a:t>video </a:t>
            </a:r>
            <a:r>
              <a:rPr lang="en-US" sz="1400" dirty="0" smtClean="0"/>
              <a:t>frame</a:t>
            </a:r>
          </a:p>
          <a:p>
            <a:pPr lvl="2">
              <a:lnSpc>
                <a:spcPct val="150000"/>
              </a:lnSpc>
            </a:pPr>
            <a:r>
              <a:rPr lang="en-US" sz="1400" dirty="0" smtClean="0"/>
              <a:t>Location </a:t>
            </a:r>
            <a:r>
              <a:rPr lang="en-US" sz="1400" dirty="0"/>
              <a:t>(bounding boxes) of all objects we want to track</a:t>
            </a:r>
            <a:r>
              <a:rPr lang="en-US" sz="1400" dirty="0" smtClean="0"/>
              <a:t>.</a:t>
            </a:r>
          </a:p>
          <a:p>
            <a:pPr lvl="1">
              <a:lnSpc>
                <a:spcPct val="150000"/>
              </a:lnSpc>
            </a:pPr>
            <a:r>
              <a:rPr lang="en-US" sz="1600" dirty="0" smtClean="0"/>
              <a:t>Given </a:t>
            </a:r>
            <a:r>
              <a:rPr lang="en-US" sz="1600" dirty="0"/>
              <a:t>this information, the tracker tracks the location of these specified objects in all subsequent frames</a:t>
            </a:r>
            <a:r>
              <a:rPr lang="en-US" sz="1600" dirty="0" smtClean="0"/>
              <a:t>.</a:t>
            </a:r>
          </a:p>
          <a:p>
            <a:pPr>
              <a:lnSpc>
                <a:spcPct val="150000"/>
              </a:lnSpc>
            </a:pPr>
            <a:r>
              <a:rPr lang="en-US" sz="2000" dirty="0" smtClean="0"/>
              <a:t>Step </a:t>
            </a:r>
            <a:r>
              <a:rPr lang="en-US" sz="2000" dirty="0"/>
              <a:t>3: Locate Objects in the First </a:t>
            </a:r>
            <a:r>
              <a:rPr lang="en-US" sz="2000" dirty="0" smtClean="0"/>
              <a:t>Frame</a:t>
            </a:r>
          </a:p>
          <a:p>
            <a:pPr lvl="1">
              <a:lnSpc>
                <a:spcPct val="150000"/>
              </a:lnSpc>
            </a:pPr>
            <a:r>
              <a:rPr lang="en-US" sz="1600" dirty="0" smtClean="0"/>
              <a:t>Next</a:t>
            </a:r>
            <a:r>
              <a:rPr lang="en-US" sz="1600" dirty="0"/>
              <a:t>, we need to locate objects we want to track in the first frame. The location is simply a bounding box.</a:t>
            </a:r>
          </a:p>
        </p:txBody>
      </p:sp>
      <p:sp>
        <p:nvSpPr>
          <p:cNvPr id="4" name="Slide Number Placeholder 3"/>
          <p:cNvSpPr>
            <a:spLocks noGrp="1"/>
          </p:cNvSpPr>
          <p:nvPr>
            <p:ph type="sldNum" sz="quarter" idx="12"/>
          </p:nvPr>
        </p:nvSpPr>
        <p:spPr/>
        <p:txBody>
          <a:bodyPr/>
          <a:lstStyle/>
          <a:p>
            <a:pPr>
              <a:defRPr/>
            </a:pPr>
            <a:fld id="{017F965C-3CEB-45B2-B97C-76AD457A2442}" type="slidenum">
              <a:rPr lang="en-US" smtClean="0"/>
              <a:pPr>
                <a:defRPr/>
              </a:pPr>
              <a:t>25</a:t>
            </a:fld>
            <a:r>
              <a:rPr lang="en-US" smtClean="0"/>
              <a:t>/11</a:t>
            </a:r>
            <a:endParaRPr lang="en-US" dirty="0"/>
          </a:p>
        </p:txBody>
      </p:sp>
    </p:spTree>
    <p:extLst>
      <p:ext uri="{BB962C8B-B14F-4D97-AF65-F5344CB8AC3E}">
        <p14:creationId xmlns:p14="http://schemas.microsoft.com/office/powerpoint/2010/main" val="10105289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 Object Tracking</a:t>
            </a:r>
          </a:p>
        </p:txBody>
      </p:sp>
      <p:sp>
        <p:nvSpPr>
          <p:cNvPr id="3" name="Content Placeholder 2"/>
          <p:cNvSpPr>
            <a:spLocks noGrp="1"/>
          </p:cNvSpPr>
          <p:nvPr>
            <p:ph idx="1"/>
          </p:nvPr>
        </p:nvSpPr>
        <p:spPr/>
        <p:txBody>
          <a:bodyPr/>
          <a:lstStyle/>
          <a:p>
            <a:pPr>
              <a:lnSpc>
                <a:spcPct val="150000"/>
              </a:lnSpc>
            </a:pPr>
            <a:r>
              <a:rPr lang="en-US" sz="2000" dirty="0"/>
              <a:t>Step 4: Initialize the </a:t>
            </a:r>
            <a:r>
              <a:rPr lang="en-US" sz="2000" dirty="0" err="1" smtClean="0"/>
              <a:t>MultiTracker</a:t>
            </a:r>
            <a:endParaRPr lang="en-US" sz="2000" dirty="0" smtClean="0"/>
          </a:p>
          <a:p>
            <a:pPr lvl="1">
              <a:lnSpc>
                <a:spcPct val="150000"/>
              </a:lnSpc>
            </a:pPr>
            <a:r>
              <a:rPr lang="en-US" sz="1600" dirty="0" smtClean="0"/>
              <a:t>Until </a:t>
            </a:r>
            <a:r>
              <a:rPr lang="en-US" sz="1600" dirty="0"/>
              <a:t>now, we have read the first frame and obtained bounding boxes around objects. That is all the information we need to initialize the multi-object tracker. </a:t>
            </a:r>
            <a:endParaRPr lang="en-US" sz="1600" dirty="0" smtClean="0"/>
          </a:p>
          <a:p>
            <a:pPr>
              <a:lnSpc>
                <a:spcPct val="150000"/>
              </a:lnSpc>
            </a:pPr>
            <a:r>
              <a:rPr lang="en-US" sz="2000" dirty="0" smtClean="0"/>
              <a:t>Step </a:t>
            </a:r>
            <a:r>
              <a:rPr lang="en-US" sz="2000" dirty="0"/>
              <a:t>5: Update </a:t>
            </a:r>
            <a:r>
              <a:rPr lang="en-US" sz="2000" dirty="0" err="1"/>
              <a:t>MultiTracker</a:t>
            </a:r>
            <a:r>
              <a:rPr lang="en-US" sz="2000" dirty="0"/>
              <a:t> &amp; Display </a:t>
            </a:r>
            <a:r>
              <a:rPr lang="en-US" sz="2000" dirty="0" smtClean="0"/>
              <a:t>Results</a:t>
            </a:r>
          </a:p>
          <a:p>
            <a:pPr lvl="1">
              <a:lnSpc>
                <a:spcPct val="150000"/>
              </a:lnSpc>
            </a:pPr>
            <a:r>
              <a:rPr lang="en-US" sz="1600" dirty="0" smtClean="0"/>
              <a:t>Finally</a:t>
            </a:r>
            <a:r>
              <a:rPr lang="en-US" sz="1600" dirty="0"/>
              <a:t>, our </a:t>
            </a:r>
            <a:r>
              <a:rPr lang="en-US" sz="1600" dirty="0" err="1"/>
              <a:t>MultiTracker</a:t>
            </a:r>
            <a:r>
              <a:rPr lang="en-US" sz="1600" dirty="0"/>
              <a:t> is ready and we can track multiple objects in a new frame. We use the update method of the </a:t>
            </a:r>
            <a:r>
              <a:rPr lang="en-US" sz="1600" dirty="0" err="1"/>
              <a:t>MultiTracker</a:t>
            </a:r>
            <a:r>
              <a:rPr lang="en-US" sz="1600" dirty="0"/>
              <a:t> class to locate the objects in a new frame. Each bounding box for each tracked object is drawn using a different color.</a:t>
            </a:r>
          </a:p>
        </p:txBody>
      </p:sp>
      <p:sp>
        <p:nvSpPr>
          <p:cNvPr id="4" name="Slide Number Placeholder 3"/>
          <p:cNvSpPr>
            <a:spLocks noGrp="1"/>
          </p:cNvSpPr>
          <p:nvPr>
            <p:ph type="sldNum" sz="quarter" idx="12"/>
          </p:nvPr>
        </p:nvSpPr>
        <p:spPr/>
        <p:txBody>
          <a:bodyPr/>
          <a:lstStyle/>
          <a:p>
            <a:pPr>
              <a:defRPr/>
            </a:pPr>
            <a:fld id="{017F965C-3CEB-45B2-B97C-76AD457A2442}" type="slidenum">
              <a:rPr lang="en-US" smtClean="0"/>
              <a:pPr>
                <a:defRPr/>
              </a:pPr>
              <a:t>26</a:t>
            </a:fld>
            <a:r>
              <a:rPr lang="en-US" smtClean="0"/>
              <a:t>/11</a:t>
            </a:r>
            <a:endParaRPr lang="en-US" dirty="0"/>
          </a:p>
        </p:txBody>
      </p:sp>
    </p:spTree>
    <p:extLst>
      <p:ext uri="{BB962C8B-B14F-4D97-AF65-F5344CB8AC3E}">
        <p14:creationId xmlns:p14="http://schemas.microsoft.com/office/powerpoint/2010/main" val="12766731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en-US" sz="4000" dirty="0" smtClean="0"/>
              <a:t>Applications</a:t>
            </a:r>
            <a:endParaRPr lang="en-US" sz="4000" dirty="0"/>
          </a:p>
        </p:txBody>
      </p:sp>
      <p:sp>
        <p:nvSpPr>
          <p:cNvPr id="4" name="Slide Number Placeholder 3"/>
          <p:cNvSpPr>
            <a:spLocks noGrp="1"/>
          </p:cNvSpPr>
          <p:nvPr>
            <p:ph type="sldNum" sz="quarter" idx="12"/>
          </p:nvPr>
        </p:nvSpPr>
        <p:spPr/>
        <p:txBody>
          <a:bodyPr/>
          <a:lstStyle/>
          <a:p>
            <a:pPr>
              <a:defRPr/>
            </a:pPr>
            <a:fld id="{954DE669-74C6-45E8-A1CE-547538495B78}" type="slidenum">
              <a:rPr lang="en-US" smtClean="0"/>
              <a:pPr>
                <a:defRPr/>
              </a:pPr>
              <a:t>27</a:t>
            </a:fld>
            <a:endParaRPr lang="en-US" dirty="0"/>
          </a:p>
        </p:txBody>
      </p:sp>
      <p:sp>
        <p:nvSpPr>
          <p:cNvPr id="7" name="Content Placeholder 2"/>
          <p:cNvSpPr>
            <a:spLocks noGrp="1"/>
          </p:cNvSpPr>
          <p:nvPr>
            <p:ph idx="1"/>
          </p:nvPr>
        </p:nvSpPr>
        <p:spPr>
          <a:xfrm>
            <a:off x="457200" y="1752600"/>
            <a:ext cx="8229600" cy="4603750"/>
          </a:xfrm>
        </p:spPr>
        <p:txBody>
          <a:bodyPr/>
          <a:lstStyle/>
          <a:p>
            <a:pPr>
              <a:lnSpc>
                <a:spcPct val="150000"/>
              </a:lnSpc>
            </a:pPr>
            <a:r>
              <a:rPr lang="en-US" sz="2000" dirty="0" smtClean="0"/>
              <a:t>Behavioral analysis of objects or human, such as gesture analysis, facial expression analysis.</a:t>
            </a:r>
          </a:p>
          <a:p>
            <a:pPr>
              <a:lnSpc>
                <a:spcPct val="150000"/>
              </a:lnSpc>
            </a:pPr>
            <a:r>
              <a:rPr lang="en-US" sz="2000" dirty="0" smtClean="0"/>
              <a:t>Robotics such as autonomous vehicle</a:t>
            </a:r>
          </a:p>
          <a:p>
            <a:pPr>
              <a:lnSpc>
                <a:spcPct val="150000"/>
              </a:lnSpc>
            </a:pPr>
            <a:r>
              <a:rPr lang="en-US" sz="2000" dirty="0" smtClean="0"/>
              <a:t>Smart camera such as video surveillance</a:t>
            </a:r>
            <a:endParaRPr lang="en-US" sz="2000" dirty="0"/>
          </a:p>
        </p:txBody>
      </p:sp>
    </p:spTree>
    <p:extLst>
      <p:ext uri="{BB962C8B-B14F-4D97-AF65-F5344CB8AC3E}">
        <p14:creationId xmlns:p14="http://schemas.microsoft.com/office/powerpoint/2010/main" val="57818713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en-US" sz="4000" dirty="0" smtClean="0"/>
              <a:t>Object tracking challenges</a:t>
            </a:r>
            <a:endParaRPr lang="en-US" sz="4000" dirty="0"/>
          </a:p>
        </p:txBody>
      </p:sp>
      <p:sp>
        <p:nvSpPr>
          <p:cNvPr id="4" name="Slide Number Placeholder 3"/>
          <p:cNvSpPr>
            <a:spLocks noGrp="1"/>
          </p:cNvSpPr>
          <p:nvPr>
            <p:ph type="sldNum" sz="quarter" idx="12"/>
          </p:nvPr>
        </p:nvSpPr>
        <p:spPr/>
        <p:txBody>
          <a:bodyPr/>
          <a:lstStyle/>
          <a:p>
            <a:pPr>
              <a:defRPr/>
            </a:pPr>
            <a:fld id="{954DE669-74C6-45E8-A1CE-547538495B78}" type="slidenum">
              <a:rPr lang="en-US" smtClean="0"/>
              <a:pPr>
                <a:defRPr/>
              </a:pPr>
              <a:t>28</a:t>
            </a:fld>
            <a:endParaRPr lang="en-US" dirty="0"/>
          </a:p>
        </p:txBody>
      </p:sp>
      <p:sp>
        <p:nvSpPr>
          <p:cNvPr id="7" name="Content Placeholder 2"/>
          <p:cNvSpPr>
            <a:spLocks noGrp="1"/>
          </p:cNvSpPr>
          <p:nvPr>
            <p:ph idx="1"/>
          </p:nvPr>
        </p:nvSpPr>
        <p:spPr>
          <a:xfrm>
            <a:off x="457200" y="1752600"/>
            <a:ext cx="8229600" cy="4603750"/>
          </a:xfrm>
        </p:spPr>
        <p:txBody>
          <a:bodyPr/>
          <a:lstStyle/>
          <a:p>
            <a:pPr>
              <a:lnSpc>
                <a:spcPct val="150000"/>
              </a:lnSpc>
            </a:pPr>
            <a:r>
              <a:rPr lang="en-US" sz="2000" dirty="0"/>
              <a:t>Occlusion: It occurs when an object we are tracking is hidden by another object. </a:t>
            </a:r>
            <a:endParaRPr lang="en-US" sz="2000" dirty="0" smtClean="0"/>
          </a:p>
          <a:p>
            <a:pPr>
              <a:lnSpc>
                <a:spcPct val="150000"/>
              </a:lnSpc>
            </a:pPr>
            <a:r>
              <a:rPr lang="en-US" sz="2000" dirty="0" smtClean="0"/>
              <a:t>Scale change</a:t>
            </a:r>
          </a:p>
          <a:p>
            <a:pPr>
              <a:lnSpc>
                <a:spcPct val="150000"/>
              </a:lnSpc>
            </a:pPr>
            <a:r>
              <a:rPr lang="en-US" sz="2000" dirty="0" smtClean="0"/>
              <a:t>Background </a:t>
            </a:r>
            <a:r>
              <a:rPr lang="en-US" sz="2000" dirty="0"/>
              <a:t>clutter: Background near object has similar color or texture as the object. </a:t>
            </a:r>
            <a:endParaRPr lang="en-US" sz="2000" dirty="0" smtClean="0"/>
          </a:p>
          <a:p>
            <a:pPr>
              <a:lnSpc>
                <a:spcPct val="150000"/>
              </a:lnSpc>
            </a:pPr>
            <a:r>
              <a:rPr lang="en-US" sz="2000" dirty="0" smtClean="0"/>
              <a:t>Appearance </a:t>
            </a:r>
            <a:r>
              <a:rPr lang="en-US" sz="2000" dirty="0"/>
              <a:t>change: Different viewpoints of an object may look very different </a:t>
            </a:r>
            <a:r>
              <a:rPr lang="en-US" sz="2000" dirty="0" smtClean="0"/>
              <a:t>visually </a:t>
            </a:r>
            <a:r>
              <a:rPr lang="en-US" sz="2000" dirty="0"/>
              <a:t>and without context. </a:t>
            </a:r>
            <a:endParaRPr lang="en-US" sz="2000" dirty="0" smtClean="0"/>
          </a:p>
          <a:p>
            <a:pPr>
              <a:lnSpc>
                <a:spcPct val="150000"/>
              </a:lnSpc>
            </a:pPr>
            <a:r>
              <a:rPr lang="en-US" sz="2000" dirty="0" smtClean="0">
                <a:sym typeface="Wingdings"/>
              </a:rPr>
              <a:t> The main challenge is to hold balance between computational efficiency and performance.</a:t>
            </a:r>
            <a:endParaRPr lang="en-US" sz="2000" dirty="0"/>
          </a:p>
        </p:txBody>
      </p:sp>
    </p:spTree>
    <p:extLst>
      <p:ext uri="{BB962C8B-B14F-4D97-AF65-F5344CB8AC3E}">
        <p14:creationId xmlns:p14="http://schemas.microsoft.com/office/powerpoint/2010/main" val="136147897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 name="Rectangle 2"/>
          <p:cNvSpPr>
            <a:spLocks noGrp="1"/>
          </p:cNvSpPr>
          <p:nvPr>
            <p:ph type="title"/>
          </p:nvPr>
        </p:nvSpPr>
        <p:spPr>
          <a:xfrm>
            <a:off x="228600" y="274638"/>
            <a:ext cx="8610600" cy="1143000"/>
          </a:xfrm>
        </p:spPr>
        <p:txBody>
          <a:bodyPr/>
          <a:lstStyle/>
          <a:p>
            <a:r>
              <a:rPr lang="en-US" sz="4000" dirty="0"/>
              <a:t>Summary</a:t>
            </a:r>
          </a:p>
        </p:txBody>
      </p:sp>
      <p:sp>
        <p:nvSpPr>
          <p:cNvPr id="4101" name="Rectangle 3"/>
          <p:cNvSpPr>
            <a:spLocks noGrp="1"/>
          </p:cNvSpPr>
          <p:nvPr>
            <p:ph type="body" idx="1"/>
          </p:nvPr>
        </p:nvSpPr>
        <p:spPr/>
        <p:txBody>
          <a:bodyPr/>
          <a:lstStyle/>
          <a:p>
            <a:pPr>
              <a:lnSpc>
                <a:spcPct val="150000"/>
              </a:lnSpc>
              <a:buClrTx/>
              <a:buSzTx/>
              <a:buFont typeface="Arial" charset="0"/>
              <a:buChar char="•"/>
            </a:pPr>
            <a:r>
              <a:rPr lang="vi-VN" sz="2800" dirty="0">
                <a:latin typeface="Calibri" charset="0"/>
                <a:ea typeface="Calibri" charset="0"/>
                <a:cs typeface="Calibri" charset="0"/>
              </a:rPr>
              <a:t>What is Object Tracking?</a:t>
            </a:r>
          </a:p>
          <a:p>
            <a:pPr>
              <a:lnSpc>
                <a:spcPct val="150000"/>
              </a:lnSpc>
              <a:buClrTx/>
              <a:buSzTx/>
              <a:buFont typeface="Arial" charset="0"/>
              <a:buChar char="•"/>
            </a:pPr>
            <a:r>
              <a:rPr lang="vi-VN" sz="2800" dirty="0">
                <a:latin typeface="Calibri" charset="0"/>
                <a:ea typeface="Calibri" charset="0"/>
                <a:cs typeface="Calibri" charset="0"/>
              </a:rPr>
              <a:t>The </a:t>
            </a:r>
            <a:r>
              <a:rPr lang="en-US" sz="2800" dirty="0">
                <a:latin typeface="Calibri" charset="0"/>
                <a:ea typeface="Calibri" charset="0"/>
                <a:cs typeface="Calibri" charset="0"/>
              </a:rPr>
              <a:t>techniques used in </a:t>
            </a:r>
            <a:r>
              <a:rPr lang="vi-VN" sz="2800" dirty="0">
                <a:latin typeface="Calibri" charset="0"/>
                <a:ea typeface="Calibri" charset="0"/>
                <a:cs typeface="Calibri" charset="0"/>
              </a:rPr>
              <a:t>Object Tracking</a:t>
            </a:r>
            <a:r>
              <a:rPr lang="en-US" sz="2800" dirty="0">
                <a:latin typeface="Calibri" charset="0"/>
                <a:ea typeface="Calibri" charset="0"/>
                <a:cs typeface="Calibri" charset="0"/>
              </a:rPr>
              <a:t>.</a:t>
            </a:r>
          </a:p>
          <a:p>
            <a:pPr>
              <a:lnSpc>
                <a:spcPct val="150000"/>
              </a:lnSpc>
              <a:buClrTx/>
              <a:buSzTx/>
              <a:buFont typeface="Arial" charset="0"/>
              <a:buChar char="•"/>
            </a:pPr>
            <a:r>
              <a:rPr lang="en-US" sz="2800" dirty="0">
                <a:latin typeface="Calibri" charset="0"/>
                <a:ea typeface="Calibri" charset="0"/>
                <a:cs typeface="Calibri" charset="0"/>
              </a:rPr>
              <a:t>W</a:t>
            </a:r>
            <a:r>
              <a:rPr lang="vi-VN" sz="2800" dirty="0">
                <a:latin typeface="Calibri" charset="0"/>
                <a:ea typeface="Calibri" charset="0"/>
                <a:cs typeface="Calibri" charset="0"/>
              </a:rPr>
              <a:t>hat is a future of </a:t>
            </a:r>
            <a:r>
              <a:rPr lang="vi-VN" sz="2800" dirty="0" smtClean="0">
                <a:latin typeface="Calibri" charset="0"/>
                <a:ea typeface="Calibri" charset="0"/>
                <a:cs typeface="Calibri" charset="0"/>
              </a:rPr>
              <a:t>object tracking?</a:t>
            </a:r>
            <a:endParaRPr lang="en-US" sz="2800" dirty="0">
              <a:latin typeface="Calibri" charset="0"/>
              <a:ea typeface="Calibri" charset="0"/>
              <a:cs typeface="Calibri" charset="0"/>
            </a:endParaRPr>
          </a:p>
          <a:p>
            <a:pPr>
              <a:lnSpc>
                <a:spcPct val="150000"/>
              </a:lnSpc>
              <a:buClrTx/>
              <a:buSzTx/>
              <a:buFont typeface="Arial" charset="0"/>
              <a:buChar char="•"/>
            </a:pPr>
            <a:r>
              <a:rPr lang="en-US" sz="2800" dirty="0">
                <a:latin typeface="Calibri" charset="0"/>
                <a:ea typeface="Calibri" charset="0"/>
                <a:cs typeface="Calibri" charset="0"/>
              </a:rPr>
              <a:t>Applications of </a:t>
            </a:r>
            <a:r>
              <a:rPr lang="vi-VN" sz="2800" dirty="0">
                <a:latin typeface="Calibri" charset="0"/>
                <a:ea typeface="Calibri" charset="0"/>
                <a:cs typeface="Calibri" charset="0"/>
              </a:rPr>
              <a:t>Object tracking</a:t>
            </a:r>
            <a:endParaRPr lang="en-US" sz="2800" dirty="0">
              <a:latin typeface="Calibri" charset="0"/>
              <a:ea typeface="Calibri" charset="0"/>
              <a:cs typeface="Calibri" charset="0"/>
            </a:endParaRPr>
          </a:p>
        </p:txBody>
      </p:sp>
      <p:sp>
        <p:nvSpPr>
          <p:cNvPr id="3" name="Slide Number Placeholder 2"/>
          <p:cNvSpPr>
            <a:spLocks noGrp="1"/>
          </p:cNvSpPr>
          <p:nvPr>
            <p:ph type="sldNum" sz="quarter" idx="12"/>
          </p:nvPr>
        </p:nvSpPr>
        <p:spPr/>
        <p:txBody>
          <a:bodyPr/>
          <a:lstStyle/>
          <a:p>
            <a:pPr>
              <a:defRPr/>
            </a:pPr>
            <a:fld id="{017F965C-3CEB-45B2-B97C-76AD457A2442}" type="slidenum">
              <a:rPr lang="en-US" smtClean="0"/>
              <a:pPr>
                <a:defRPr/>
              </a:pPr>
              <a:t>29</a:t>
            </a:fld>
            <a:endParaRPr lang="en-US" dirty="0"/>
          </a:p>
        </p:txBody>
      </p:sp>
    </p:spTree>
    <p:extLst>
      <p:ext uri="{BB962C8B-B14F-4D97-AF65-F5344CB8AC3E}">
        <p14:creationId xmlns:p14="http://schemas.microsoft.com/office/powerpoint/2010/main" val="10515024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vi-VN" sz="4000" dirty="0" smtClean="0"/>
              <a:t>Object Tracking</a:t>
            </a:r>
            <a:endParaRPr lang="en-US" sz="4000" dirty="0"/>
          </a:p>
        </p:txBody>
      </p:sp>
      <p:sp>
        <p:nvSpPr>
          <p:cNvPr id="4" name="Slide Number Placeholder 3"/>
          <p:cNvSpPr>
            <a:spLocks noGrp="1"/>
          </p:cNvSpPr>
          <p:nvPr>
            <p:ph type="sldNum" sz="quarter" idx="12"/>
          </p:nvPr>
        </p:nvSpPr>
        <p:spPr/>
        <p:txBody>
          <a:bodyPr/>
          <a:lstStyle/>
          <a:p>
            <a:pPr>
              <a:defRPr/>
            </a:pPr>
            <a:r>
              <a:rPr lang="en-US" dirty="0"/>
              <a:t>3</a:t>
            </a:r>
          </a:p>
        </p:txBody>
      </p:sp>
      <p:pic>
        <p:nvPicPr>
          <p:cNvPr id="2" name="25.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02673" y="1600200"/>
            <a:ext cx="8056418" cy="4531735"/>
          </a:xfrm>
          <a:prstGeom prst="rect">
            <a:avLst/>
          </a:prstGeom>
        </p:spPr>
      </p:pic>
    </p:spTree>
    <p:extLst>
      <p:ext uri="{BB962C8B-B14F-4D97-AF65-F5344CB8AC3E}">
        <p14:creationId xmlns:p14="http://schemas.microsoft.com/office/powerpoint/2010/main" val="20074779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vi-VN" sz="4000" dirty="0" smtClean="0"/>
              <a:t>What is Object </a:t>
            </a:r>
            <a:r>
              <a:rPr lang="vi-VN" sz="4000" dirty="0"/>
              <a:t>Tracking?</a:t>
            </a:r>
            <a:endParaRPr lang="en-US" sz="4000" dirty="0"/>
          </a:p>
        </p:txBody>
      </p:sp>
      <p:sp>
        <p:nvSpPr>
          <p:cNvPr id="4" name="Slide Number Placeholder 3"/>
          <p:cNvSpPr>
            <a:spLocks noGrp="1"/>
          </p:cNvSpPr>
          <p:nvPr>
            <p:ph type="sldNum" sz="quarter" idx="12"/>
          </p:nvPr>
        </p:nvSpPr>
        <p:spPr/>
        <p:txBody>
          <a:bodyPr/>
          <a:lstStyle/>
          <a:p>
            <a:pPr>
              <a:defRPr/>
            </a:pPr>
            <a:r>
              <a:rPr lang="en-US" dirty="0"/>
              <a:t>3</a:t>
            </a:r>
          </a:p>
        </p:txBody>
      </p:sp>
      <p:sp>
        <p:nvSpPr>
          <p:cNvPr id="7" name="Content Placeholder 2"/>
          <p:cNvSpPr>
            <a:spLocks noGrp="1"/>
          </p:cNvSpPr>
          <p:nvPr>
            <p:ph idx="1"/>
          </p:nvPr>
        </p:nvSpPr>
        <p:spPr>
          <a:xfrm>
            <a:off x="457200" y="1676400"/>
            <a:ext cx="8229600" cy="4679950"/>
          </a:xfrm>
        </p:spPr>
        <p:txBody>
          <a:bodyPr/>
          <a:lstStyle/>
          <a:p>
            <a:pPr>
              <a:lnSpc>
                <a:spcPct val="150000"/>
              </a:lnSpc>
            </a:pPr>
            <a:r>
              <a:rPr lang="en-US" sz="2000" dirty="0"/>
              <a:t>Object tracking is the task of taking an initial set of object detections, creating a unique ID for each of the initial detections, and then tracking each of the objects as they move around frames in a video, maintaining the ID assignment</a:t>
            </a:r>
            <a:r>
              <a:rPr lang="en-US" sz="2000" dirty="0" smtClean="0"/>
              <a:t>.</a:t>
            </a:r>
          </a:p>
          <a:p>
            <a:pPr>
              <a:lnSpc>
                <a:spcPct val="150000"/>
              </a:lnSpc>
            </a:pPr>
            <a:endParaRPr lang="en-US" sz="2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3916667"/>
            <a:ext cx="6934200" cy="2223217"/>
          </a:xfrm>
          <a:prstGeom prst="rect">
            <a:avLst/>
          </a:prstGeom>
        </p:spPr>
      </p:pic>
    </p:spTree>
    <p:extLst>
      <p:ext uri="{BB962C8B-B14F-4D97-AF65-F5344CB8AC3E}">
        <p14:creationId xmlns:p14="http://schemas.microsoft.com/office/powerpoint/2010/main" val="20386643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vi-VN" sz="4000" dirty="0" smtClean="0"/>
              <a:t>What is Object </a:t>
            </a:r>
            <a:r>
              <a:rPr lang="vi-VN" sz="4000" dirty="0"/>
              <a:t>Tracking?</a:t>
            </a:r>
            <a:endParaRPr lang="en-US" sz="4000" dirty="0"/>
          </a:p>
        </p:txBody>
      </p:sp>
      <p:sp>
        <p:nvSpPr>
          <p:cNvPr id="4" name="Slide Number Placeholder 3"/>
          <p:cNvSpPr>
            <a:spLocks noGrp="1"/>
          </p:cNvSpPr>
          <p:nvPr>
            <p:ph type="sldNum" sz="quarter" idx="12"/>
          </p:nvPr>
        </p:nvSpPr>
        <p:spPr/>
        <p:txBody>
          <a:bodyPr/>
          <a:lstStyle/>
          <a:p>
            <a:pPr>
              <a:defRPr/>
            </a:pPr>
            <a:r>
              <a:rPr lang="en-US" dirty="0"/>
              <a:t>3</a:t>
            </a:r>
          </a:p>
        </p:txBody>
      </p:sp>
      <p:sp>
        <p:nvSpPr>
          <p:cNvPr id="3" name="Rectangle 2"/>
          <p:cNvSpPr/>
          <p:nvPr/>
        </p:nvSpPr>
        <p:spPr>
          <a:xfrm>
            <a:off x="491490" y="2438400"/>
            <a:ext cx="103251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Frame (</a:t>
            </a:r>
            <a:r>
              <a:rPr lang="en-US" dirty="0" err="1" smtClean="0"/>
              <a:t>i</a:t>
            </a:r>
            <a:r>
              <a:rPr lang="en-US" dirty="0" smtClean="0"/>
              <a:t>)</a:t>
            </a:r>
            <a:endParaRPr lang="en-US" dirty="0"/>
          </a:p>
        </p:txBody>
      </p:sp>
      <p:sp>
        <p:nvSpPr>
          <p:cNvPr id="8" name="Rectangle 7"/>
          <p:cNvSpPr/>
          <p:nvPr/>
        </p:nvSpPr>
        <p:spPr>
          <a:xfrm>
            <a:off x="491490" y="4495800"/>
            <a:ext cx="103251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Frame (i+1)</a:t>
            </a:r>
            <a:endParaRPr lang="en-US" dirty="0"/>
          </a:p>
        </p:txBody>
      </p:sp>
      <p:sp>
        <p:nvSpPr>
          <p:cNvPr id="9" name="Rectangle 8"/>
          <p:cNvSpPr/>
          <p:nvPr/>
        </p:nvSpPr>
        <p:spPr>
          <a:xfrm>
            <a:off x="2133600" y="3352800"/>
            <a:ext cx="103251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Feature Extractor</a:t>
            </a:r>
            <a:endParaRPr lang="en-US" dirty="0"/>
          </a:p>
        </p:txBody>
      </p:sp>
      <p:sp>
        <p:nvSpPr>
          <p:cNvPr id="10" name="Rectangle 9"/>
          <p:cNvSpPr/>
          <p:nvPr/>
        </p:nvSpPr>
        <p:spPr>
          <a:xfrm>
            <a:off x="3886200" y="2438400"/>
            <a:ext cx="103251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Features (</a:t>
            </a:r>
            <a:r>
              <a:rPr lang="en-US" dirty="0" err="1" smtClean="0"/>
              <a:t>i</a:t>
            </a:r>
            <a:r>
              <a:rPr lang="en-US" dirty="0" smtClean="0"/>
              <a:t>)</a:t>
            </a:r>
            <a:endParaRPr lang="en-US" dirty="0"/>
          </a:p>
        </p:txBody>
      </p:sp>
      <p:sp>
        <p:nvSpPr>
          <p:cNvPr id="11" name="Rectangle 10"/>
          <p:cNvSpPr/>
          <p:nvPr/>
        </p:nvSpPr>
        <p:spPr>
          <a:xfrm>
            <a:off x="3886200" y="4495800"/>
            <a:ext cx="103251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Features (i+1)</a:t>
            </a:r>
            <a:endParaRPr lang="en-US" dirty="0"/>
          </a:p>
        </p:txBody>
      </p:sp>
      <p:sp>
        <p:nvSpPr>
          <p:cNvPr id="12" name="Rectangle 11"/>
          <p:cNvSpPr/>
          <p:nvPr/>
        </p:nvSpPr>
        <p:spPr>
          <a:xfrm>
            <a:off x="5638800" y="3352800"/>
            <a:ext cx="114300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Object detection</a:t>
            </a:r>
            <a:endParaRPr lang="en-US"/>
          </a:p>
        </p:txBody>
      </p:sp>
      <p:sp>
        <p:nvSpPr>
          <p:cNvPr id="13" name="Rectangle 12"/>
          <p:cNvSpPr/>
          <p:nvPr/>
        </p:nvSpPr>
        <p:spPr>
          <a:xfrm>
            <a:off x="7543800" y="3352800"/>
            <a:ext cx="117729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Bounding box </a:t>
            </a:r>
            <a:r>
              <a:rPr lang="en-US" smtClean="0"/>
              <a:t>(i+1)</a:t>
            </a:r>
            <a:endParaRPr lang="en-US"/>
          </a:p>
        </p:txBody>
      </p:sp>
      <p:sp>
        <p:nvSpPr>
          <p:cNvPr id="14" name="Rectangle 13"/>
          <p:cNvSpPr/>
          <p:nvPr/>
        </p:nvSpPr>
        <p:spPr>
          <a:xfrm>
            <a:off x="3771900" y="5705186"/>
            <a:ext cx="126111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Bounding box (</a:t>
            </a:r>
            <a:r>
              <a:rPr lang="en-US" dirty="0" err="1" smtClean="0"/>
              <a:t>i</a:t>
            </a:r>
            <a:r>
              <a:rPr lang="en-US" dirty="0" smtClean="0"/>
              <a:t>)</a:t>
            </a:r>
            <a:endParaRPr lang="en-US" dirty="0"/>
          </a:p>
        </p:txBody>
      </p:sp>
      <p:cxnSp>
        <p:nvCxnSpPr>
          <p:cNvPr id="20" name="Elbow Connector 19"/>
          <p:cNvCxnSpPr/>
          <p:nvPr/>
        </p:nvCxnSpPr>
        <p:spPr>
          <a:xfrm flipV="1">
            <a:off x="2895600" y="2667000"/>
            <a:ext cx="990600" cy="685800"/>
          </a:xfrm>
          <a:prstGeom prst="bentConnector3">
            <a:avLst>
              <a:gd name="adj1" fmla="val -35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3" idx="3"/>
            <a:endCxn id="9" idx="0"/>
          </p:cNvCxnSpPr>
          <p:nvPr/>
        </p:nvCxnSpPr>
        <p:spPr>
          <a:xfrm>
            <a:off x="1524000" y="2781300"/>
            <a:ext cx="1125855" cy="5715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Elbow Connector 31"/>
          <p:cNvCxnSpPr/>
          <p:nvPr/>
        </p:nvCxnSpPr>
        <p:spPr>
          <a:xfrm flipV="1">
            <a:off x="1524000" y="4102666"/>
            <a:ext cx="1125855" cy="711789"/>
          </a:xfrm>
          <a:prstGeom prst="bentConnector3">
            <a:avLst>
              <a:gd name="adj1" fmla="val 9983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Elbow Connector 34"/>
          <p:cNvCxnSpPr/>
          <p:nvPr/>
        </p:nvCxnSpPr>
        <p:spPr>
          <a:xfrm>
            <a:off x="2902700" y="4038600"/>
            <a:ext cx="983500" cy="738637"/>
          </a:xfrm>
          <a:prstGeom prst="bentConnector3">
            <a:avLst>
              <a:gd name="adj1" fmla="val 34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p:cNvCxnSpPr/>
          <p:nvPr/>
        </p:nvCxnSpPr>
        <p:spPr>
          <a:xfrm>
            <a:off x="4918710" y="2779569"/>
            <a:ext cx="1125855" cy="5715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p:cNvCxnSpPr/>
          <p:nvPr/>
        </p:nvCxnSpPr>
        <p:spPr>
          <a:xfrm flipV="1">
            <a:off x="4918709" y="4088811"/>
            <a:ext cx="1125855" cy="711789"/>
          </a:xfrm>
          <a:prstGeom prst="bentConnector3">
            <a:avLst>
              <a:gd name="adj1" fmla="val 9983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p:cNvCxnSpPr/>
          <p:nvPr/>
        </p:nvCxnSpPr>
        <p:spPr>
          <a:xfrm rot="5400000" flipH="1" flipV="1">
            <a:off x="4819610" y="4302386"/>
            <a:ext cx="1947165" cy="1520016"/>
          </a:xfrm>
          <a:prstGeom prst="bentConnector3">
            <a:avLst>
              <a:gd name="adj1" fmla="val 197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p:cNvCxnSpPr>
            <a:endCxn id="13" idx="1"/>
          </p:cNvCxnSpPr>
          <p:nvPr/>
        </p:nvCxnSpPr>
        <p:spPr>
          <a:xfrm>
            <a:off x="6832456" y="3695700"/>
            <a:ext cx="711344" cy="12700"/>
          </a:xfrm>
          <a:prstGeom prst="bentConnector3">
            <a:avLst>
              <a:gd name="adj1" fmla="val -1135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98930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vi-VN" sz="4000" dirty="0" smtClean="0"/>
              <a:t>The Approach </a:t>
            </a:r>
            <a:endParaRPr lang="en-US" sz="4000" dirty="0"/>
          </a:p>
        </p:txBody>
      </p:sp>
      <p:sp>
        <p:nvSpPr>
          <p:cNvPr id="4" name="Slide Number Placeholder 3"/>
          <p:cNvSpPr>
            <a:spLocks noGrp="1"/>
          </p:cNvSpPr>
          <p:nvPr>
            <p:ph type="sldNum" sz="quarter" idx="12"/>
          </p:nvPr>
        </p:nvSpPr>
        <p:spPr/>
        <p:txBody>
          <a:bodyPr/>
          <a:lstStyle/>
          <a:p>
            <a:pPr>
              <a:defRPr/>
            </a:pPr>
            <a:r>
              <a:rPr lang="en-US" dirty="0"/>
              <a:t>3</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76400"/>
            <a:ext cx="9144000" cy="4513931"/>
          </a:xfrm>
          <a:prstGeom prst="rect">
            <a:avLst/>
          </a:prstGeom>
        </p:spPr>
      </p:pic>
    </p:spTree>
    <p:extLst>
      <p:ext uri="{BB962C8B-B14F-4D97-AF65-F5344CB8AC3E}">
        <p14:creationId xmlns:p14="http://schemas.microsoft.com/office/powerpoint/2010/main" val="7392733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vi-VN" sz="4000" dirty="0" smtClean="0"/>
              <a:t>The Approach </a:t>
            </a:r>
            <a:endParaRPr lang="en-US" sz="4000" dirty="0"/>
          </a:p>
        </p:txBody>
      </p:sp>
      <p:sp>
        <p:nvSpPr>
          <p:cNvPr id="4" name="Slide Number Placeholder 3"/>
          <p:cNvSpPr>
            <a:spLocks noGrp="1"/>
          </p:cNvSpPr>
          <p:nvPr>
            <p:ph type="sldNum" sz="quarter" idx="12"/>
          </p:nvPr>
        </p:nvSpPr>
        <p:spPr/>
        <p:txBody>
          <a:bodyPr/>
          <a:lstStyle/>
          <a:p>
            <a:pPr>
              <a:defRPr/>
            </a:pPr>
            <a:r>
              <a:rPr lang="en-US" dirty="0"/>
              <a:t>3</a:t>
            </a:r>
          </a:p>
        </p:txBody>
      </p:sp>
      <p:sp>
        <p:nvSpPr>
          <p:cNvPr id="7" name="Content Placeholder 2"/>
          <p:cNvSpPr>
            <a:spLocks noGrp="1"/>
          </p:cNvSpPr>
          <p:nvPr>
            <p:ph idx="1"/>
          </p:nvPr>
        </p:nvSpPr>
        <p:spPr>
          <a:xfrm>
            <a:off x="457200" y="1676400"/>
            <a:ext cx="8229600" cy="4679950"/>
          </a:xfrm>
        </p:spPr>
        <p:txBody>
          <a:bodyPr/>
          <a:lstStyle/>
          <a:p>
            <a:pPr>
              <a:lnSpc>
                <a:spcPct val="150000"/>
              </a:lnSpc>
            </a:pPr>
            <a:r>
              <a:rPr lang="vi-VN" sz="2000" b="1" dirty="0" smtClean="0"/>
              <a:t>Type 1: Point Tracking</a:t>
            </a:r>
            <a:r>
              <a:rPr lang="en-US" sz="2000" dirty="0" smtClean="0"/>
              <a:t>: </a:t>
            </a:r>
            <a:r>
              <a:rPr lang="vi-VN" sz="2000" dirty="0" smtClean="0"/>
              <a:t>Objects detected in consecutive frames are represented by points: deterministic, probabilistic methods, and the association of the points is based on the previous object state which can include object position and motion. This approach requires an external mechanism to detect the object in every frame.</a:t>
            </a:r>
          </a:p>
          <a:p>
            <a:pPr>
              <a:lnSpc>
                <a:spcPct val="150000"/>
              </a:lnSpc>
            </a:pPr>
            <a:endParaRPr lang="en-US" sz="2000" dirty="0" smtClean="0"/>
          </a:p>
        </p:txBody>
      </p:sp>
    </p:spTree>
    <p:extLst>
      <p:ext uri="{BB962C8B-B14F-4D97-AF65-F5344CB8AC3E}">
        <p14:creationId xmlns:p14="http://schemas.microsoft.com/office/powerpoint/2010/main" val="150278148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vi-VN" sz="4000" dirty="0" smtClean="0"/>
              <a:t>The Approach </a:t>
            </a:r>
            <a:endParaRPr lang="en-US" sz="4000" dirty="0"/>
          </a:p>
        </p:txBody>
      </p:sp>
      <p:sp>
        <p:nvSpPr>
          <p:cNvPr id="4" name="Slide Number Placeholder 3"/>
          <p:cNvSpPr>
            <a:spLocks noGrp="1"/>
          </p:cNvSpPr>
          <p:nvPr>
            <p:ph type="sldNum" sz="quarter" idx="12"/>
          </p:nvPr>
        </p:nvSpPr>
        <p:spPr/>
        <p:txBody>
          <a:bodyPr/>
          <a:lstStyle/>
          <a:p>
            <a:pPr>
              <a:defRPr/>
            </a:pPr>
            <a:r>
              <a:rPr lang="en-US" dirty="0"/>
              <a:t>3</a:t>
            </a:r>
          </a:p>
        </p:txBody>
      </p:sp>
      <p:sp>
        <p:nvSpPr>
          <p:cNvPr id="7" name="Content Placeholder 2"/>
          <p:cNvSpPr>
            <a:spLocks noGrp="1"/>
          </p:cNvSpPr>
          <p:nvPr>
            <p:ph idx="1"/>
          </p:nvPr>
        </p:nvSpPr>
        <p:spPr>
          <a:xfrm>
            <a:off x="457200" y="1676400"/>
            <a:ext cx="8229600" cy="4679950"/>
          </a:xfrm>
        </p:spPr>
        <p:txBody>
          <a:bodyPr/>
          <a:lstStyle/>
          <a:p>
            <a:pPr>
              <a:lnSpc>
                <a:spcPct val="150000"/>
              </a:lnSpc>
            </a:pPr>
            <a:r>
              <a:rPr lang="vi-VN" sz="2000" b="1" dirty="0" smtClean="0"/>
              <a:t>Point Tracking</a:t>
            </a:r>
            <a:r>
              <a:rPr lang="en-US" sz="2000" dirty="0"/>
              <a:t>: Tracked point features in an image sequence. Blue dots are older tracks and green dots are newly spawned tracks.</a:t>
            </a:r>
            <a:endParaRPr lang="vi-VN" sz="2000" dirty="0" smtClean="0"/>
          </a:p>
          <a:p>
            <a:pPr>
              <a:lnSpc>
                <a:spcPct val="150000"/>
              </a:lnSpc>
            </a:pPr>
            <a:endParaRPr lang="en-US" sz="2000" dirty="0" smtClean="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8300" y="2667000"/>
            <a:ext cx="5867400" cy="3689350"/>
          </a:xfrm>
          <a:prstGeom prst="rect">
            <a:avLst/>
          </a:prstGeom>
        </p:spPr>
      </p:pic>
    </p:spTree>
    <p:extLst>
      <p:ext uri="{BB962C8B-B14F-4D97-AF65-F5344CB8AC3E}">
        <p14:creationId xmlns:p14="http://schemas.microsoft.com/office/powerpoint/2010/main" val="7714763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91490" y="592772"/>
            <a:ext cx="8229600" cy="867162"/>
          </a:xfrm>
        </p:spPr>
        <p:txBody>
          <a:bodyPr/>
          <a:lstStyle/>
          <a:p>
            <a:r>
              <a:rPr lang="vi-VN" sz="4000" dirty="0" smtClean="0"/>
              <a:t>The Approach </a:t>
            </a:r>
            <a:endParaRPr lang="en-US" sz="4000" dirty="0"/>
          </a:p>
        </p:txBody>
      </p:sp>
      <p:sp>
        <p:nvSpPr>
          <p:cNvPr id="4" name="Slide Number Placeholder 3"/>
          <p:cNvSpPr>
            <a:spLocks noGrp="1"/>
          </p:cNvSpPr>
          <p:nvPr>
            <p:ph type="sldNum" sz="quarter" idx="12"/>
          </p:nvPr>
        </p:nvSpPr>
        <p:spPr/>
        <p:txBody>
          <a:bodyPr/>
          <a:lstStyle/>
          <a:p>
            <a:pPr>
              <a:defRPr/>
            </a:pPr>
            <a:r>
              <a:rPr lang="en-US" dirty="0"/>
              <a:t>3</a:t>
            </a:r>
          </a:p>
        </p:txBody>
      </p:sp>
      <p:sp>
        <p:nvSpPr>
          <p:cNvPr id="7" name="Content Placeholder 2"/>
          <p:cNvSpPr>
            <a:spLocks noGrp="1"/>
          </p:cNvSpPr>
          <p:nvPr>
            <p:ph idx="1"/>
          </p:nvPr>
        </p:nvSpPr>
        <p:spPr>
          <a:xfrm>
            <a:off x="457200" y="1676400"/>
            <a:ext cx="8229600" cy="4679950"/>
          </a:xfrm>
        </p:spPr>
        <p:txBody>
          <a:bodyPr/>
          <a:lstStyle/>
          <a:p>
            <a:pPr>
              <a:lnSpc>
                <a:spcPct val="150000"/>
              </a:lnSpc>
            </a:pPr>
            <a:r>
              <a:rPr lang="vi-VN" sz="2000" b="1" dirty="0" smtClean="0"/>
              <a:t>Type 2: </a:t>
            </a:r>
            <a:r>
              <a:rPr lang="en-US" sz="2000" b="1" dirty="0"/>
              <a:t>K</a:t>
            </a:r>
            <a:r>
              <a:rPr lang="en-US" sz="2000" b="1" dirty="0" smtClean="0"/>
              <a:t>ernel Tracking</a:t>
            </a:r>
            <a:r>
              <a:rPr lang="en-US" sz="2000" dirty="0" smtClean="0"/>
              <a:t>: kernel tracking is usually performed by locating the moving object, which is represented by an embryonic object region, from one frame to the next: multi- view based, template based.  It refers to the object shape and appearance.</a:t>
            </a:r>
          </a:p>
          <a:p>
            <a:pPr>
              <a:lnSpc>
                <a:spcPct val="150000"/>
              </a:lnSpc>
            </a:pPr>
            <a:endParaRPr lang="en-US" sz="2000" dirty="0" smtClean="0"/>
          </a:p>
        </p:txBody>
      </p:sp>
    </p:spTree>
    <p:extLst>
      <p:ext uri="{BB962C8B-B14F-4D97-AF65-F5344CB8AC3E}">
        <p14:creationId xmlns:p14="http://schemas.microsoft.com/office/powerpoint/2010/main" val="41013404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6971</TotalTime>
  <Words>1338</Words>
  <Application>Microsoft Macintosh PowerPoint</Application>
  <PresentationFormat>On-screen Show (4:3)</PresentationFormat>
  <Paragraphs>188</Paragraphs>
  <Slides>29</Slides>
  <Notes>22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Calibri</vt:lpstr>
      <vt:lpstr>Cambria Math</vt:lpstr>
      <vt:lpstr>Concert One</vt:lpstr>
      <vt:lpstr>Wingdings</vt:lpstr>
      <vt:lpstr>Arial</vt:lpstr>
      <vt:lpstr>Office Theme</vt:lpstr>
      <vt:lpstr>Object Tracking</vt:lpstr>
      <vt:lpstr>Objectives</vt:lpstr>
      <vt:lpstr>Object Tracking</vt:lpstr>
      <vt:lpstr>What is Object Tracking?</vt:lpstr>
      <vt:lpstr>What is Object Tracking?</vt:lpstr>
      <vt:lpstr>The Approach </vt:lpstr>
      <vt:lpstr>The Approach </vt:lpstr>
      <vt:lpstr>The Approach </vt:lpstr>
      <vt:lpstr>The Approach </vt:lpstr>
      <vt:lpstr>The Approach </vt:lpstr>
      <vt:lpstr>The Approach </vt:lpstr>
      <vt:lpstr>The Approach </vt:lpstr>
      <vt:lpstr>Object tracking levels</vt:lpstr>
      <vt:lpstr>Object tracking levels</vt:lpstr>
      <vt:lpstr>Object tracking levels</vt:lpstr>
      <vt:lpstr>Object tracking levels</vt:lpstr>
      <vt:lpstr>Object tracking Algorithms</vt:lpstr>
      <vt:lpstr>Object tracking Algorithms</vt:lpstr>
      <vt:lpstr>Object tracking</vt:lpstr>
      <vt:lpstr>The centroid tracking algorithm</vt:lpstr>
      <vt:lpstr>The centroid tracking algorithm</vt:lpstr>
      <vt:lpstr>The centroid tracking algorithm</vt:lpstr>
      <vt:lpstr>The centroid tracking algorithm</vt:lpstr>
      <vt:lpstr>The centroid tracking algorithm</vt:lpstr>
      <vt:lpstr>Multiple Object Tracking</vt:lpstr>
      <vt:lpstr>Multiple Object Tracking</vt:lpstr>
      <vt:lpstr>Applications</vt:lpstr>
      <vt:lpstr>Object tracking challenges</vt:lpstr>
      <vt:lpstr>Summary</vt:lpstr>
    </vt:vector>
  </TitlesOfParts>
  <Company>FPT-Uni</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Core Java- Introduction</dc:title>
  <dc:creator>DuyDT</dc:creator>
  <cp:lastModifiedBy>Microsoft Office User</cp:lastModifiedBy>
  <cp:revision>827</cp:revision>
  <dcterms:created xsi:type="dcterms:W3CDTF">2007-08-21T04:43:22Z</dcterms:created>
  <dcterms:modified xsi:type="dcterms:W3CDTF">2021-10-15T13:27:46Z</dcterms:modified>
</cp:coreProperties>
</file>

<file path=docProps/thumbnail.jpeg>
</file>